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24"/>
  </p:notesMasterIdLst>
  <p:sldIdLst>
    <p:sldId id="279" r:id="rId2"/>
    <p:sldId id="280"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Lst>
  <p:sldSz cx="9144000" cy="6858000" type="screen4x3"/>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588"/>
    <p:restoredTop sz="94671"/>
  </p:normalViewPr>
  <p:slideViewPr>
    <p:cSldViewPr snapToGrid="0">
      <p:cViewPr varScale="1">
        <p:scale>
          <a:sx n="110" d="100"/>
          <a:sy n="110" d="100"/>
        </p:scale>
        <p:origin x="216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3038475" cy="465137"/>
          </a:xfrm>
          <a:prstGeom prst="rect">
            <a:avLst/>
          </a:prstGeom>
          <a:noFill/>
          <a:ln>
            <a:noFill/>
          </a:ln>
        </p:spPr>
        <p:txBody>
          <a:bodyPr spcFirstLastPara="1" wrap="square" lIns="93175" tIns="46575" rIns="93175" bIns="46575" anchor="t" anchorCtr="0"/>
          <a:lstStyle>
            <a:lvl1pPr marR="0" lvl="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4" name="Shape 4"/>
          <p:cNvSpPr txBox="1">
            <a:spLocks noGrp="1"/>
          </p:cNvSpPr>
          <p:nvPr>
            <p:ph type="dt" idx="10"/>
          </p:nvPr>
        </p:nvSpPr>
        <p:spPr>
          <a:xfrm>
            <a:off x="3970337" y="0"/>
            <a:ext cx="3038475" cy="465137"/>
          </a:xfrm>
          <a:prstGeom prst="rect">
            <a:avLst/>
          </a:prstGeom>
          <a:noFill/>
          <a:ln>
            <a:noFill/>
          </a:ln>
        </p:spPr>
        <p:txBody>
          <a:bodyPr spcFirstLastPara="1" wrap="square" lIns="93175" tIns="46575" rIns="93175" bIns="46575" anchor="t" anchorCtr="0"/>
          <a:lstStyle>
            <a:lvl1pPr marR="0" lvl="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5" name="Shape 5"/>
          <p:cNvSpPr>
            <a:spLocks noGrp="1" noRot="1" noChangeAspect="1"/>
          </p:cNvSpPr>
          <p:nvPr>
            <p:ph type="sldImg" idx="3"/>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Shape 6"/>
          <p:cNvSpPr txBox="1">
            <a:spLocks noGrp="1"/>
          </p:cNvSpPr>
          <p:nvPr>
            <p:ph type="body" idx="1"/>
          </p:nvPr>
        </p:nvSpPr>
        <p:spPr>
          <a:xfrm>
            <a:off x="701675" y="4416425"/>
            <a:ext cx="5607050" cy="4183062"/>
          </a:xfrm>
          <a:prstGeom prst="rect">
            <a:avLst/>
          </a:prstGeom>
          <a:noFill/>
          <a:ln>
            <a:noFill/>
          </a:ln>
        </p:spPr>
        <p:txBody>
          <a:bodyPr spcFirstLastPara="1" wrap="square" lIns="93175" tIns="46575" rIns="93175" bIns="46575" anchor="t" anchorCtr="0"/>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Shape 7"/>
          <p:cNvSpPr txBox="1">
            <a:spLocks noGrp="1"/>
          </p:cNvSpPr>
          <p:nvPr>
            <p:ph type="ftr" idx="11"/>
          </p:nvPr>
        </p:nvSpPr>
        <p:spPr>
          <a:xfrm>
            <a:off x="0" y="8829675"/>
            <a:ext cx="3038475" cy="465137"/>
          </a:xfrm>
          <a:prstGeom prst="rect">
            <a:avLst/>
          </a:prstGeom>
          <a:noFill/>
          <a:ln>
            <a:noFill/>
          </a:ln>
        </p:spPr>
        <p:txBody>
          <a:bodyPr spcFirstLastPara="1" wrap="square" lIns="93175" tIns="46575" rIns="93175" bIns="46575" anchor="b" anchorCtr="0"/>
          <a:lstStyle>
            <a:lvl1pPr marR="0" lvl="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8" name="Shape 8"/>
          <p:cNvSpPr txBox="1">
            <a:spLocks noGrp="1"/>
          </p:cNvSpPr>
          <p:nvPr>
            <p:ph type="sldNum" idx="12"/>
          </p:nvPr>
        </p:nvSpPr>
        <p:spPr>
          <a:xfrm>
            <a:off x="3970337" y="8829675"/>
            <a:ext cx="3038475" cy="465137"/>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a:t>
            </a:fld>
            <a:endParaRPr/>
          </a:p>
        </p:txBody>
      </p:sp>
    </p:spTree>
    <p:extLst>
      <p:ext uri="{BB962C8B-B14F-4D97-AF65-F5344CB8AC3E}">
        <p14:creationId xmlns:p14="http://schemas.microsoft.com/office/powerpoint/2010/main" val="46487752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AA90F20A-2039-5644-B77A-2D7C59BC85B5}" type="slidenum">
              <a:rPr lang="en-US" altLang="en-US" sz="1200"/>
              <a:pPr/>
              <a:t>1</a:t>
            </a:fld>
            <a:endParaRPr lang="en-US" altLang="en-US" sz="120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ltLang="en-US">
              <a:ea typeface="ＭＳ Ｐゴシック" charset="-128"/>
            </a:endParaRPr>
          </a:p>
        </p:txBody>
      </p:sp>
    </p:spTree>
    <p:extLst>
      <p:ext uri="{BB962C8B-B14F-4D97-AF65-F5344CB8AC3E}">
        <p14:creationId xmlns:p14="http://schemas.microsoft.com/office/powerpoint/2010/main" val="6932359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Shape 151"/>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spcBef>
                <a:spcPts val="0"/>
              </a:spcBef>
              <a:spcAft>
                <a:spcPts val="0"/>
              </a:spcAft>
              <a:buNone/>
            </a:pPr>
            <a:endParaRPr/>
          </a:p>
        </p:txBody>
      </p:sp>
      <p:sp>
        <p:nvSpPr>
          <p:cNvPr id="152" name="Shape 152"/>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221603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Shape 157"/>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spcBef>
                <a:spcPts val="0"/>
              </a:spcBef>
              <a:spcAft>
                <a:spcPts val="0"/>
              </a:spcAft>
              <a:buNone/>
            </a:pPr>
            <a:endParaRPr/>
          </a:p>
        </p:txBody>
      </p:sp>
      <p:sp>
        <p:nvSpPr>
          <p:cNvPr id="158" name="Shape 158"/>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387302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Shape 163"/>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spcBef>
                <a:spcPts val="0"/>
              </a:spcBef>
              <a:spcAft>
                <a:spcPts val="0"/>
              </a:spcAft>
              <a:buNone/>
            </a:pPr>
            <a:endParaRPr/>
          </a:p>
        </p:txBody>
      </p:sp>
      <p:sp>
        <p:nvSpPr>
          <p:cNvPr id="164" name="Shape 164"/>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265134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Shape 169"/>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spcBef>
                <a:spcPts val="0"/>
              </a:spcBef>
              <a:spcAft>
                <a:spcPts val="0"/>
              </a:spcAft>
              <a:buNone/>
            </a:pPr>
            <a:endParaRPr/>
          </a:p>
        </p:txBody>
      </p:sp>
      <p:sp>
        <p:nvSpPr>
          <p:cNvPr id="170" name="Shape 170"/>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793486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Shape 175"/>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spcBef>
                <a:spcPts val="0"/>
              </a:spcBef>
              <a:spcAft>
                <a:spcPts val="0"/>
              </a:spcAft>
              <a:buNone/>
            </a:pPr>
            <a:endParaRPr/>
          </a:p>
        </p:txBody>
      </p:sp>
      <p:sp>
        <p:nvSpPr>
          <p:cNvPr id="176" name="Shape 176"/>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951674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spcBef>
                <a:spcPts val="0"/>
              </a:spcBef>
              <a:spcAft>
                <a:spcPts val="0"/>
              </a:spcAft>
              <a:buNone/>
            </a:pPr>
            <a:endParaRPr/>
          </a:p>
        </p:txBody>
      </p:sp>
      <p:sp>
        <p:nvSpPr>
          <p:cNvPr id="182" name="Shape 182"/>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701048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Shape 187"/>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spcBef>
                <a:spcPts val="0"/>
              </a:spcBef>
              <a:spcAft>
                <a:spcPts val="0"/>
              </a:spcAft>
              <a:buNone/>
            </a:pPr>
            <a:endParaRPr/>
          </a:p>
        </p:txBody>
      </p:sp>
      <p:sp>
        <p:nvSpPr>
          <p:cNvPr id="188" name="Shape 188"/>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497478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Shape 193"/>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spcBef>
                <a:spcPts val="0"/>
              </a:spcBef>
              <a:spcAft>
                <a:spcPts val="0"/>
              </a:spcAft>
              <a:buNone/>
            </a:pPr>
            <a:endParaRPr/>
          </a:p>
        </p:txBody>
      </p:sp>
      <p:sp>
        <p:nvSpPr>
          <p:cNvPr id="194" name="Shape 194"/>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511182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Shape 199"/>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spcBef>
                <a:spcPts val="0"/>
              </a:spcBef>
              <a:spcAft>
                <a:spcPts val="0"/>
              </a:spcAft>
              <a:buNone/>
            </a:pPr>
            <a:endParaRPr/>
          </a:p>
        </p:txBody>
      </p:sp>
      <p:sp>
        <p:nvSpPr>
          <p:cNvPr id="200" name="Shape 200"/>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48737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Shape 205"/>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spcBef>
                <a:spcPts val="0"/>
              </a:spcBef>
              <a:spcAft>
                <a:spcPts val="0"/>
              </a:spcAft>
              <a:buNone/>
            </a:pPr>
            <a:endParaRPr/>
          </a:p>
        </p:txBody>
      </p:sp>
      <p:sp>
        <p:nvSpPr>
          <p:cNvPr id="206" name="Shape 206"/>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798166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39F04084-C9FA-BE4F-B394-7C7FB52F7680}" type="slidenum">
              <a:rPr lang="en-US" altLang="en-US"/>
              <a:pPr>
                <a:spcBef>
                  <a:spcPct val="0"/>
                </a:spcBef>
              </a:pPr>
              <a:t>2</a:t>
            </a:fld>
            <a:endParaRPr lang="en-US" altLang="en-US"/>
          </a:p>
        </p:txBody>
      </p:sp>
      <p:sp>
        <p:nvSpPr>
          <p:cNvPr id="6147" name="Rectangle 2"/>
          <p:cNvSpPr>
            <a:spLocks noGrp="1" noRot="1" noChangeAspect="1" noChangeArrowheads="1" noTextEdit="1"/>
          </p:cNvSpPr>
          <p:nvPr>
            <p:ph type="sldImg"/>
          </p:nvPr>
        </p:nvSpPr>
        <p:spPr>
          <a:xfrm>
            <a:off x="1181100" y="696913"/>
            <a:ext cx="4648200" cy="3486150"/>
          </a:xfrm>
          <a:ln/>
        </p:spPr>
      </p:sp>
      <p:sp>
        <p:nvSpPr>
          <p:cNvPr id="614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ltLang="en-US"/>
          </a:p>
        </p:txBody>
      </p:sp>
    </p:spTree>
    <p:extLst>
      <p:ext uri="{BB962C8B-B14F-4D97-AF65-F5344CB8AC3E}">
        <p14:creationId xmlns:p14="http://schemas.microsoft.com/office/powerpoint/2010/main" val="1533326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Shape 211"/>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spcBef>
                <a:spcPts val="0"/>
              </a:spcBef>
              <a:spcAft>
                <a:spcPts val="0"/>
              </a:spcAft>
              <a:buNone/>
            </a:pPr>
            <a:endParaRPr/>
          </a:p>
        </p:txBody>
      </p:sp>
      <p:sp>
        <p:nvSpPr>
          <p:cNvPr id="212" name="Shape 212"/>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61086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Shape 217"/>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spcBef>
                <a:spcPts val="0"/>
              </a:spcBef>
              <a:spcAft>
                <a:spcPts val="0"/>
              </a:spcAft>
              <a:buNone/>
            </a:pPr>
            <a:endParaRPr/>
          </a:p>
        </p:txBody>
      </p:sp>
      <p:sp>
        <p:nvSpPr>
          <p:cNvPr id="218" name="Shape 218"/>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24134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Shape 223"/>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spcBef>
                <a:spcPts val="0"/>
              </a:spcBef>
              <a:spcAft>
                <a:spcPts val="0"/>
              </a:spcAft>
              <a:buNone/>
            </a:pPr>
            <a:endParaRPr/>
          </a:p>
        </p:txBody>
      </p:sp>
      <p:sp>
        <p:nvSpPr>
          <p:cNvPr id="224" name="Shape 224"/>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024193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txBox="1"/>
          <p:nvPr/>
        </p:nvSpPr>
        <p:spPr>
          <a:xfrm>
            <a:off x="3970337" y="8829675"/>
            <a:ext cx="3038475" cy="465137"/>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3</a:t>
            </a:fld>
            <a:endParaRPr/>
          </a:p>
        </p:txBody>
      </p:sp>
      <p:sp>
        <p:nvSpPr>
          <p:cNvPr id="109" name="Shape 109"/>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10" name="Shape 110"/>
          <p:cNvSpPr txBox="1">
            <a:spLocks noGrp="1"/>
          </p:cNvSpPr>
          <p:nvPr>
            <p:ph type="body" idx="1"/>
          </p:nvPr>
        </p:nvSpPr>
        <p:spPr>
          <a:xfrm>
            <a:off x="701675" y="4416425"/>
            <a:ext cx="5607050" cy="4183062"/>
          </a:xfrm>
          <a:prstGeom prst="rect">
            <a:avLst/>
          </a:prstGeom>
          <a:noFill/>
          <a:ln>
            <a:noFill/>
          </a:ln>
        </p:spPr>
        <p:txBody>
          <a:bodyPr spcFirstLastPara="1" wrap="square" lIns="93175" tIns="46575" rIns="93175" bIns="46575" anchor="t" anchorCtr="0">
            <a:noAutofit/>
          </a:bodyPr>
          <a:lstStyle/>
          <a:p>
            <a:pPr marL="0" marR="0" lvl="0" indent="0" algn="l" rtl="0">
              <a:spcBef>
                <a:spcPts val="0"/>
              </a:spcBef>
              <a:spcAft>
                <a:spcPts val="0"/>
              </a:spcAft>
              <a:buNone/>
            </a:pPr>
            <a:endParaRPr sz="1800" b="0" i="0" u="none" strike="noStrike" cap="none"/>
          </a:p>
        </p:txBody>
      </p:sp>
    </p:spTree>
    <p:extLst>
      <p:ext uri="{BB962C8B-B14F-4D97-AF65-F5344CB8AC3E}">
        <p14:creationId xmlns:p14="http://schemas.microsoft.com/office/powerpoint/2010/main" val="1863948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spcBef>
                <a:spcPts val="0"/>
              </a:spcBef>
              <a:spcAft>
                <a:spcPts val="0"/>
              </a:spcAft>
              <a:buNone/>
            </a:pPr>
            <a:endParaRPr/>
          </a:p>
        </p:txBody>
      </p:sp>
      <p:sp>
        <p:nvSpPr>
          <p:cNvPr id="116" name="Shape 116"/>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068009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spcBef>
                <a:spcPts val="0"/>
              </a:spcBef>
              <a:spcAft>
                <a:spcPts val="0"/>
              </a:spcAft>
              <a:buNone/>
            </a:pPr>
            <a:endParaRPr/>
          </a:p>
        </p:txBody>
      </p:sp>
      <p:sp>
        <p:nvSpPr>
          <p:cNvPr id="122" name="Shape 122"/>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62537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Shape 127"/>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spcBef>
                <a:spcPts val="0"/>
              </a:spcBef>
              <a:spcAft>
                <a:spcPts val="0"/>
              </a:spcAft>
              <a:buNone/>
            </a:pPr>
            <a:endParaRPr/>
          </a:p>
        </p:txBody>
      </p:sp>
      <p:sp>
        <p:nvSpPr>
          <p:cNvPr id="128" name="Shape 128"/>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134520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spcBef>
                <a:spcPts val="0"/>
              </a:spcBef>
              <a:spcAft>
                <a:spcPts val="0"/>
              </a:spcAft>
              <a:buNone/>
            </a:pPr>
            <a:endParaRPr/>
          </a:p>
        </p:txBody>
      </p:sp>
      <p:sp>
        <p:nvSpPr>
          <p:cNvPr id="134" name="Shape 134"/>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005180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Shape 139"/>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spcBef>
                <a:spcPts val="0"/>
              </a:spcBef>
              <a:spcAft>
                <a:spcPts val="0"/>
              </a:spcAft>
              <a:buNone/>
            </a:pPr>
            <a:endParaRPr/>
          </a:p>
        </p:txBody>
      </p:sp>
      <p:sp>
        <p:nvSpPr>
          <p:cNvPr id="140" name="Shape 140"/>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268048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Shape 145"/>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spcBef>
                <a:spcPts val="0"/>
              </a:spcBef>
              <a:spcAft>
                <a:spcPts val="0"/>
              </a:spcAft>
              <a:buNone/>
            </a:pPr>
            <a:endParaRPr/>
          </a:p>
        </p:txBody>
      </p:sp>
      <p:sp>
        <p:nvSpPr>
          <p:cNvPr id="146" name="Shape 146"/>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81857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Shape 16"/>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17" name="Shape 17"/>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lstStyle>
            <a:lvl1pPr marR="0" lvl="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R="0" lvl="1"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18" name="Shape 18"/>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9" name="Shape 19"/>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0" name="Shape 20"/>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69" name="Shape 69"/>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lstStyle>
            <a:lvl1pPr marL="457200" marR="0" lvl="0" indent="-228600" algn="l" rtl="0">
              <a:spcBef>
                <a:spcPts val="480"/>
              </a:spcBef>
              <a:spcAft>
                <a:spcPts val="0"/>
              </a:spcAft>
              <a:buClr>
                <a:schemeClr val="dk1"/>
              </a:buClr>
              <a:buSzPts val="24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70" name="Shape 70"/>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71" name="Shape 71"/>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lstStyle>
            <a:lvl1pPr marL="457200" marR="0" lvl="0" indent="-228600" algn="l" rtl="0">
              <a:spcBef>
                <a:spcPts val="480"/>
              </a:spcBef>
              <a:spcAft>
                <a:spcPts val="0"/>
              </a:spcAft>
              <a:buClr>
                <a:schemeClr val="dk1"/>
              </a:buClr>
              <a:buSzPts val="24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72" name="Shape 72"/>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73" name="Shape 73"/>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74" name="Shape 74"/>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75" name="Shape 75"/>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76"/>
        <p:cNvGrpSpPr/>
        <p:nvPr/>
      </p:nvGrpSpPr>
      <p:grpSpPr>
        <a:xfrm>
          <a:off x="0" y="0"/>
          <a:ext cx="0" cy="0"/>
          <a:chOff x="0" y="0"/>
          <a:chExt cx="0" cy="0"/>
        </a:xfrm>
      </p:grpSpPr>
      <p:sp>
        <p:nvSpPr>
          <p:cNvPr id="77" name="Shape 77"/>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78" name="Shape 78"/>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79" name="Shape 79"/>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80" name="Shape 80"/>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1" name="Shape 81"/>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2" name="Shape 82"/>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83"/>
        <p:cNvGrpSpPr/>
        <p:nvPr/>
      </p:nvGrpSpPr>
      <p:grpSpPr>
        <a:xfrm>
          <a:off x="0" y="0"/>
          <a:ext cx="0" cy="0"/>
          <a:chOff x="0" y="0"/>
          <a:chExt cx="0" cy="0"/>
        </a:xfrm>
      </p:grpSpPr>
      <p:sp>
        <p:nvSpPr>
          <p:cNvPr id="84" name="Shape 8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4000" b="1"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85" name="Shape 85"/>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lstStyle>
            <a:lvl1pPr marL="457200" marR="0" lvl="0" indent="-228600"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endParaRPr/>
          </a:p>
        </p:txBody>
      </p:sp>
      <p:sp>
        <p:nvSpPr>
          <p:cNvPr id="86" name="Shape 86"/>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7" name="Shape 87"/>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8" name="Shape 88"/>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Shape 22"/>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23" name="Shape 23"/>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4" name="Shape 24"/>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5" name="Shape 25"/>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6" name="Shape 26"/>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able" type="tbl">
  <p:cSld name="TABLE">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29" name="Shape 29"/>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0" name="Shape 30"/>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1" name="Shape 31"/>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34" name="Shape 34"/>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35" name="Shape 35"/>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6" name="Shape 36"/>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7" name="Shape 37"/>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40" name="Shape 40"/>
          <p:cNvSpPr txBox="1">
            <a:spLocks noGrp="1"/>
          </p:cNvSpPr>
          <p:nvPr>
            <p:ph type="body" idx="1"/>
          </p:nvPr>
        </p:nvSpPr>
        <p:spPr>
          <a:xfrm rot="5400000">
            <a:off x="2309019" y="-251619"/>
            <a:ext cx="4525962" cy="8229600"/>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3" name="Shape 43"/>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lstStyle>
            <a:lvl1pPr marR="0" lvl="0" algn="l" rtl="0">
              <a:spcBef>
                <a:spcPts val="0"/>
              </a:spcBef>
              <a:spcAft>
                <a:spcPts val="0"/>
              </a:spcAft>
              <a:buSzPts val="1400"/>
              <a:buNone/>
              <a:defRPr sz="2000" b="1"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46" name="Shape 46"/>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47" name="Shape 47"/>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9pPr>
          </a:lstStyle>
          <a:p>
            <a:endParaRPr/>
          </a:p>
        </p:txBody>
      </p:sp>
      <p:sp>
        <p:nvSpPr>
          <p:cNvPr id="48" name="Shape 48"/>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9" name="Shape 49"/>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0" name="Shape 50"/>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lstStyle>
            <a:lvl1pPr marR="0" lvl="0" algn="l" rtl="0">
              <a:spcBef>
                <a:spcPts val="0"/>
              </a:spcBef>
              <a:spcAft>
                <a:spcPts val="0"/>
              </a:spcAft>
              <a:buSzPts val="1400"/>
              <a:buNone/>
              <a:defRPr sz="2000" b="1"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53" name="Shape 53"/>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54" name="Shape 54"/>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9pPr>
          </a:lstStyle>
          <a:p>
            <a:endParaRPr/>
          </a:p>
        </p:txBody>
      </p:sp>
      <p:sp>
        <p:nvSpPr>
          <p:cNvPr id="55" name="Shape 55"/>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6" name="Shape 56"/>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7" name="Shape 57"/>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8"/>
        <p:cNvGrpSpPr/>
        <p:nvPr/>
      </p:nvGrpSpPr>
      <p:grpSpPr>
        <a:xfrm>
          <a:off x="0" y="0"/>
          <a:ext cx="0" cy="0"/>
          <a:chOff x="0" y="0"/>
          <a:chExt cx="0" cy="0"/>
        </a:xfrm>
      </p:grpSpPr>
      <p:sp>
        <p:nvSpPr>
          <p:cNvPr id="59" name="Shape 59"/>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0" name="Shape 60"/>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1" name="Shape 61"/>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2"/>
        <p:cNvGrpSpPr/>
        <p:nvPr/>
      </p:nvGrpSpPr>
      <p:grpSpPr>
        <a:xfrm>
          <a:off x="0" y="0"/>
          <a:ext cx="0" cy="0"/>
          <a:chOff x="0" y="0"/>
          <a:chExt cx="0" cy="0"/>
        </a:xfrm>
      </p:grpSpPr>
      <p:sp>
        <p:nvSpPr>
          <p:cNvPr id="63" name="Shape 63"/>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64" name="Shape 64"/>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5" name="Shape 65"/>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6" name="Shape 66"/>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4">
            <a:alphaModFix/>
          </a:blip>
          <a:stretch>
            <a:fillRect/>
          </a:stretch>
        </a:blip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11" name="Shape 11"/>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2" name="Shape 12"/>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Shape 13"/>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Shape 14"/>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a:t>
            </a:fld>
            <a:endParaRPr>
              <a:solidFill>
                <a:srgbClr val="000000"/>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partnersafety.com/tractor-training-2/"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p:txBody>
          <a:bodyPr/>
          <a:lstStyle/>
          <a:p>
            <a:pPr algn="r" eaLnBrk="1" hangingPunct="1"/>
            <a:r>
              <a:rPr lang="en-US" b="1" dirty="0" err="1">
                <a:solidFill>
                  <a:srgbClr val="669900"/>
                </a:solidFill>
                <a:ea typeface="Arial"/>
                <a:cs typeface="Arial"/>
                <a:sym typeface="Arial"/>
              </a:rPr>
              <a:t>Programa</a:t>
            </a:r>
            <a:r>
              <a:rPr lang="en-US" b="1" dirty="0">
                <a:solidFill>
                  <a:srgbClr val="669900"/>
                </a:solidFill>
                <a:ea typeface="Arial"/>
                <a:cs typeface="Arial"/>
                <a:sym typeface="Arial"/>
              </a:rPr>
              <a:t> de </a:t>
            </a:r>
            <a:r>
              <a:rPr lang="en-US" b="1" dirty="0" err="1">
                <a:solidFill>
                  <a:srgbClr val="669900"/>
                </a:solidFill>
                <a:ea typeface="Arial"/>
                <a:cs typeface="Arial"/>
                <a:sym typeface="Arial"/>
              </a:rPr>
              <a:t>seguridad</a:t>
            </a:r>
            <a:r>
              <a:rPr lang="en-US" b="1" dirty="0">
                <a:solidFill>
                  <a:srgbClr val="669900"/>
                </a:solidFill>
                <a:ea typeface="Arial"/>
                <a:cs typeface="Arial"/>
                <a:sym typeface="Arial"/>
              </a:rPr>
              <a:t> </a:t>
            </a:r>
            <a:r>
              <a:rPr lang="en-US" altLang="en-US" b="1" dirty="0" smtClean="0">
                <a:solidFill>
                  <a:srgbClr val="669900"/>
                </a:solidFill>
                <a:ea typeface="ＭＳ Ｐゴシック" charset="-128"/>
              </a:rPr>
              <a:t>- </a:t>
            </a:r>
            <a:r>
              <a:rPr lang="en-US" altLang="en-US" b="1" dirty="0" err="1">
                <a:solidFill>
                  <a:srgbClr val="669900"/>
                </a:solidFill>
                <a:ea typeface="ＭＳ Ｐゴシック" charset="-128"/>
              </a:rPr>
              <a:t>M</a:t>
            </a:r>
            <a:r>
              <a:rPr lang="en-US" altLang="en-US" b="1" dirty="0" err="1" smtClean="0">
                <a:solidFill>
                  <a:srgbClr val="669900"/>
                </a:solidFill>
                <a:ea typeface="ＭＳ Ｐゴシック" charset="-128"/>
              </a:rPr>
              <a:t>antenimiento</a:t>
            </a:r>
            <a:r>
              <a:rPr lang="en-US" altLang="en-US" b="1" dirty="0">
                <a:solidFill>
                  <a:srgbClr val="669900"/>
                </a:solidFill>
                <a:ea typeface="ＭＳ Ｐゴシック" charset="-128"/>
              </a:rPr>
              <a:t/>
            </a:r>
            <a:br>
              <a:rPr lang="en-US" altLang="en-US" b="1" dirty="0">
                <a:solidFill>
                  <a:srgbClr val="669900"/>
                </a:solidFill>
                <a:ea typeface="ＭＳ Ｐゴシック" charset="-128"/>
              </a:rPr>
            </a:br>
            <a:endParaRPr lang="en-US" altLang="en-US" dirty="0">
              <a:solidFill>
                <a:srgbClr val="669900"/>
              </a:solidFill>
              <a:ea typeface="ＭＳ Ｐゴシック" charset="-128"/>
            </a:endParaRPr>
          </a:p>
        </p:txBody>
      </p:sp>
      <p:sp>
        <p:nvSpPr>
          <p:cNvPr id="15362" name="Subtitle 2"/>
          <p:cNvSpPr>
            <a:spLocks noGrp="1"/>
          </p:cNvSpPr>
          <p:nvPr>
            <p:ph type="subTitle" idx="1"/>
          </p:nvPr>
        </p:nvSpPr>
        <p:spPr>
          <a:xfrm>
            <a:off x="1371600" y="3886200"/>
            <a:ext cx="6983413" cy="1752600"/>
          </a:xfrm>
        </p:spPr>
        <p:txBody>
          <a:bodyPr/>
          <a:lstStyle/>
          <a:p>
            <a:pPr lvl="0" algn="r">
              <a:spcBef>
                <a:spcPts val="0"/>
              </a:spcBef>
              <a:spcAft>
                <a:spcPts val="0"/>
              </a:spcAft>
              <a:buClr>
                <a:srgbClr val="669900"/>
              </a:buClr>
              <a:buSzPts val="2400"/>
            </a:pPr>
            <a:r>
              <a:rPr lang="en-US" sz="2400" b="1" i="1" dirty="0">
                <a:solidFill>
                  <a:srgbClr val="669900"/>
                </a:solidFill>
                <a:ea typeface="Arial"/>
                <a:cs typeface="Arial"/>
                <a:sym typeface="Arial"/>
              </a:rPr>
              <a:t>“</a:t>
            </a:r>
            <a:r>
              <a:rPr lang="en-US" sz="2400" b="1" i="1" dirty="0" err="1">
                <a:solidFill>
                  <a:srgbClr val="669900"/>
                </a:solidFill>
                <a:ea typeface="Arial"/>
                <a:cs typeface="Arial"/>
                <a:sym typeface="Arial"/>
              </a:rPr>
              <a:t>Creando</a:t>
            </a:r>
            <a:r>
              <a:rPr lang="en-US" sz="2400" b="1" i="1" dirty="0">
                <a:solidFill>
                  <a:srgbClr val="669900"/>
                </a:solidFill>
                <a:ea typeface="Arial"/>
                <a:cs typeface="Arial"/>
                <a:sym typeface="Arial"/>
              </a:rPr>
              <a:t> un </a:t>
            </a:r>
            <a:r>
              <a:rPr lang="en-US" sz="2400" b="1" i="1" dirty="0" err="1">
                <a:solidFill>
                  <a:srgbClr val="669900"/>
                </a:solidFill>
                <a:ea typeface="Arial"/>
                <a:cs typeface="Arial"/>
                <a:sym typeface="Arial"/>
              </a:rPr>
              <a:t>ambiente</a:t>
            </a:r>
            <a:r>
              <a:rPr lang="en-US" sz="2400" b="1" i="1" dirty="0">
                <a:solidFill>
                  <a:srgbClr val="669900"/>
                </a:solidFill>
                <a:ea typeface="Arial"/>
                <a:cs typeface="Arial"/>
                <a:sym typeface="Arial"/>
              </a:rPr>
              <a:t> </a:t>
            </a:r>
            <a:r>
              <a:rPr lang="en-US" sz="2400" b="1" i="1" dirty="0" err="1">
                <a:solidFill>
                  <a:srgbClr val="669900"/>
                </a:solidFill>
                <a:ea typeface="Arial"/>
                <a:cs typeface="Arial"/>
                <a:sym typeface="Arial"/>
              </a:rPr>
              <a:t>más</a:t>
            </a:r>
            <a:r>
              <a:rPr lang="en-US" sz="2400" b="1" i="1" dirty="0">
                <a:solidFill>
                  <a:srgbClr val="669900"/>
                </a:solidFill>
                <a:ea typeface="Arial"/>
                <a:cs typeface="Arial"/>
                <a:sym typeface="Arial"/>
              </a:rPr>
              <a:t> </a:t>
            </a:r>
            <a:r>
              <a:rPr lang="en-US" sz="2400" b="1" i="1" dirty="0" err="1">
                <a:solidFill>
                  <a:srgbClr val="669900"/>
                </a:solidFill>
                <a:ea typeface="Arial"/>
                <a:cs typeface="Arial"/>
                <a:sym typeface="Arial"/>
              </a:rPr>
              <a:t>seguro</a:t>
            </a:r>
            <a:r>
              <a:rPr lang="en-US" sz="2400" b="1" i="1" dirty="0">
                <a:solidFill>
                  <a:srgbClr val="669900"/>
                </a:solidFill>
                <a:ea typeface="Arial"/>
                <a:cs typeface="Arial"/>
                <a:sym typeface="Arial"/>
              </a:rPr>
              <a:t> y </a:t>
            </a:r>
            <a:r>
              <a:rPr lang="en-US" sz="2400" b="1" i="1" dirty="0" err="1">
                <a:solidFill>
                  <a:srgbClr val="669900"/>
                </a:solidFill>
                <a:ea typeface="Arial"/>
                <a:cs typeface="Arial"/>
                <a:sym typeface="Arial"/>
              </a:rPr>
              <a:t>agradable</a:t>
            </a:r>
            <a:r>
              <a:rPr lang="en-US" sz="2400" b="1" i="1" dirty="0">
                <a:solidFill>
                  <a:srgbClr val="669900"/>
                </a:solidFill>
                <a:ea typeface="Arial"/>
                <a:cs typeface="Arial"/>
                <a:sym typeface="Arial"/>
              </a:rPr>
              <a:t> para </a:t>
            </a:r>
            <a:r>
              <a:rPr lang="en-US" sz="2400" b="1" i="1" dirty="0" err="1">
                <a:solidFill>
                  <a:srgbClr val="669900"/>
                </a:solidFill>
                <a:ea typeface="Arial"/>
                <a:cs typeface="Arial"/>
                <a:sym typeface="Arial"/>
              </a:rPr>
              <a:t>todos</a:t>
            </a:r>
            <a:r>
              <a:rPr lang="en-US" sz="2400" b="1" i="1" dirty="0">
                <a:solidFill>
                  <a:srgbClr val="669900"/>
                </a:solidFill>
                <a:ea typeface="Arial"/>
                <a:cs typeface="Arial"/>
                <a:sym typeface="Arial"/>
              </a:rPr>
              <a:t>”</a:t>
            </a:r>
            <a:endParaRPr lang="en-US" sz="2400" dirty="0"/>
          </a:p>
        </p:txBody>
      </p:sp>
    </p:spTree>
    <p:extLst>
      <p:ext uri="{BB962C8B-B14F-4D97-AF65-F5344CB8AC3E}">
        <p14:creationId xmlns:p14="http://schemas.microsoft.com/office/powerpoint/2010/main" val="3787609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Shape 154"/>
          <p:cNvSpPr txBox="1">
            <a:spLocks noGrp="1"/>
          </p:cNvSpPr>
          <p:nvPr>
            <p:ph type="title"/>
          </p:nvPr>
        </p:nvSpPr>
        <p:spPr>
          <a:xfrm>
            <a:off x="582612" y="136525"/>
            <a:ext cx="8428037"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SzPts val="3200"/>
              <a:buFont typeface="Arial"/>
              <a:buNone/>
            </a:pPr>
            <a:r>
              <a:rPr lang="en-US" sz="3200" b="1" i="0" u="none" strike="noStrike" cap="none">
                <a:solidFill>
                  <a:schemeClr val="dk2"/>
                </a:solidFill>
                <a:latin typeface="Arial"/>
                <a:ea typeface="Arial"/>
                <a:cs typeface="Arial"/>
                <a:sym typeface="Arial"/>
              </a:rPr>
              <a:t>Herramientas de mantenimiento de césped con motor de gasolina - Cont.</a:t>
            </a:r>
            <a:endParaRPr/>
          </a:p>
        </p:txBody>
      </p:sp>
      <p:sp>
        <p:nvSpPr>
          <p:cNvPr id="155" name="Shape 155"/>
          <p:cNvSpPr txBox="1">
            <a:spLocks noGrp="1"/>
          </p:cNvSpPr>
          <p:nvPr>
            <p:ph type="body" idx="1"/>
          </p:nvPr>
        </p:nvSpPr>
        <p:spPr>
          <a:xfrm>
            <a:off x="858837" y="1169987"/>
            <a:ext cx="7939087" cy="4525962"/>
          </a:xfrm>
          <a:prstGeom prst="rect">
            <a:avLst/>
          </a:prstGeom>
          <a:noFill/>
          <a:ln>
            <a:noFill/>
          </a:ln>
        </p:spPr>
        <p:txBody>
          <a:bodyPr spcFirstLastPara="1" wrap="square" lIns="91425" tIns="45700" rIns="91425" bIns="45700" anchor="t" anchorCtr="0">
            <a:noAutofit/>
          </a:bodyPr>
          <a:lstStyle/>
          <a:p>
            <a:pPr marL="342900" marR="0" lvl="0" indent="-228600" algn="l" rtl="0">
              <a:lnSpc>
                <a:spcPct val="90000"/>
              </a:lnSpc>
              <a:spcBef>
                <a:spcPts val="0"/>
              </a:spcBef>
              <a:spcAft>
                <a:spcPts val="0"/>
              </a:spcAft>
              <a:buClr>
                <a:schemeClr val="dk1"/>
              </a:buClr>
              <a:buSzPts val="1800"/>
              <a:buFont typeface="Arial"/>
              <a:buNone/>
            </a:pPr>
            <a:endParaRPr sz="1800" b="1" i="0" u="none" strike="noStrike" cap="none">
              <a:solidFill>
                <a:schemeClr val="dk1"/>
              </a:solidFill>
              <a:latin typeface="Arial"/>
              <a:ea typeface="Arial"/>
              <a:cs typeface="Arial"/>
              <a:sym typeface="Arial"/>
            </a:endParaRPr>
          </a:p>
          <a:p>
            <a:pPr marL="342900" marR="0" lvl="0" indent="-3429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Deje que el motor se enfríe antes de realizar tareas de mantenimiento o reabastecimiento de combustible</a:t>
            </a:r>
            <a:endParaRPr/>
          </a:p>
          <a:p>
            <a:pPr marL="342900" marR="0" lvl="0" indent="-3429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Detenga el motor y desconecte el cable de la bujía antes de limpiar, inspeccionar, ajustar o reparar las cuchillas de corte u otras piezas giratorias.</a:t>
            </a:r>
            <a:endParaRPr/>
          </a:p>
          <a:p>
            <a:pPr marL="342900" marR="0" lvl="0" indent="-3429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Permita que el motor se enfríe antes de cubrirlo o almacenarlo en el cobertizo de almacenamiento</a:t>
            </a:r>
            <a:endParaRPr/>
          </a:p>
          <a:p>
            <a:pPr marL="342900" marR="0" lvl="0" indent="-3429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Almacene todos los líquidos inflamables y combustibles en contenedores de seguridad con certificación UL.</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Shape 160"/>
          <p:cNvSpPr txBox="1">
            <a:spLocks noGrp="1"/>
          </p:cNvSpPr>
          <p:nvPr>
            <p:ph type="title"/>
          </p:nvPr>
        </p:nvSpPr>
        <p:spPr>
          <a:xfrm>
            <a:off x="582612" y="136525"/>
            <a:ext cx="8428037"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SzPts val="3200"/>
              <a:buFont typeface="Arial"/>
              <a:buNone/>
            </a:pPr>
            <a:r>
              <a:rPr lang="en-US" sz="3200" b="1" i="0" u="none" strike="noStrike" cap="none">
                <a:solidFill>
                  <a:schemeClr val="dk2"/>
                </a:solidFill>
                <a:latin typeface="Arial"/>
                <a:ea typeface="Arial"/>
                <a:cs typeface="Arial"/>
                <a:sym typeface="Arial"/>
              </a:rPr>
              <a:t>Conservación de audición</a:t>
            </a:r>
            <a:endParaRPr/>
          </a:p>
        </p:txBody>
      </p:sp>
      <p:sp>
        <p:nvSpPr>
          <p:cNvPr id="161" name="Shape 161"/>
          <p:cNvSpPr txBox="1">
            <a:spLocks noGrp="1"/>
          </p:cNvSpPr>
          <p:nvPr>
            <p:ph type="body" idx="1"/>
          </p:nvPr>
        </p:nvSpPr>
        <p:spPr>
          <a:xfrm>
            <a:off x="858837" y="1169987"/>
            <a:ext cx="7939087" cy="4525962"/>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1400"/>
              <a:buFont typeface="Arial"/>
              <a:buNone/>
            </a:pPr>
            <a:r>
              <a:rPr lang="en-US" sz="1400" b="0" i="0" u="none" strike="noStrike" cap="none">
                <a:solidFill>
                  <a:schemeClr val="dk1"/>
                </a:solidFill>
                <a:latin typeface="Arial"/>
                <a:ea typeface="Arial"/>
                <a:cs typeface="Arial"/>
                <a:sym typeface="Arial"/>
              </a:rPr>
              <a:t>Todos los empleados que trabajan en áreas donde los niveles de ruido superan los 85 decibelios de exposición igual o superior a un turno ponderado de 8 horas deben recibir una prueba auditiva anual, cuyo registro se mantiene en su archivo. Cuando los Empleados están sujetos a un promedio ponderado de tiempo (TWA) de 90 decibelios de exposición, entonces el uso de protección auditiva es obligatorio según las normas de OSHA.</a:t>
            </a:r>
            <a:endParaRPr/>
          </a:p>
          <a:p>
            <a:pPr marL="0" marR="0" lvl="0" indent="0" algn="l" rtl="0">
              <a:lnSpc>
                <a:spcPct val="100000"/>
              </a:lnSpc>
              <a:spcBef>
                <a:spcPts val="32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r>
              <a:rPr lang="en-US" sz="1600" b="0" i="0" u="none" strike="noStrike" cap="none">
                <a:solidFill>
                  <a:schemeClr val="dk1"/>
                </a:solidFill>
                <a:latin typeface="Arial"/>
                <a:ea typeface="Arial"/>
                <a:cs typeface="Arial"/>
                <a:sym typeface="Arial"/>
              </a:rPr>
              <a:t>Identificación de peligros - Monitoreo de ruido</a:t>
            </a:r>
            <a:endParaRPr/>
          </a:p>
          <a:p>
            <a:pPr marL="0" marR="0" lvl="0" indent="-88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El monitoreo de ruido se realizará semestralmente y hará todos los esfuerzos posibles para garantizar que los niveles de ruido caigan dentro de los rangos de seguridad establecidos por OSHA. Se debe poner a disposición un dosímetro de ruido para realizar pruebas periódicas de nivel de ruido. Se debe mantener un registro de todas las pruebas de ruido en el archivo en la oficina del club.</a:t>
            </a:r>
            <a:endParaRPr/>
          </a:p>
          <a:p>
            <a:pPr marL="0" marR="0" lvl="0" indent="-88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Los empleados que trabajan en áreas donde los niveles de ruido exceden 85 decibelios de exposición igual o superior a 8 horas de turno ponderado deben recibir una prueba auditiva anual.</a:t>
            </a:r>
            <a:endParaRPr/>
          </a:p>
          <a:p>
            <a:pPr marL="0" marR="0" lvl="0" indent="-88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Cuando los empleados están sujetos a un promedio ponderado de tiempo de 90 decibelios de exposición, entonces el uso de protección auditiva es obligatorio según las normas de OSHA.</a:t>
            </a:r>
            <a:endParaRPr/>
          </a:p>
          <a:p>
            <a:pPr marL="0" marR="0" lvl="0" indent="-88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Los empleados deben estar al tanto de los niveles de ruido en su área de trabajo</a:t>
            </a:r>
            <a:endParaRPr/>
          </a:p>
          <a:p>
            <a:pPr marL="0" marR="0" lvl="0" indent="0" algn="l" rtl="0">
              <a:lnSpc>
                <a:spcPct val="90000"/>
              </a:lnSpc>
              <a:spcBef>
                <a:spcPts val="32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a:p>
            <a:pPr marL="342900" marR="0" lvl="0" indent="-241300" algn="l" rtl="0">
              <a:spcBef>
                <a:spcPts val="32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Shape 166"/>
          <p:cNvSpPr txBox="1">
            <a:spLocks noGrp="1"/>
          </p:cNvSpPr>
          <p:nvPr>
            <p:ph type="title"/>
          </p:nvPr>
        </p:nvSpPr>
        <p:spPr>
          <a:xfrm>
            <a:off x="582612" y="136525"/>
            <a:ext cx="8428037"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SzPts val="3200"/>
              <a:buFont typeface="Arial"/>
              <a:buNone/>
            </a:pPr>
            <a:r>
              <a:rPr lang="en-US" sz="3200" b="1" i="0" u="none" strike="noStrike" cap="none">
                <a:solidFill>
                  <a:schemeClr val="dk2"/>
                </a:solidFill>
                <a:latin typeface="Arial"/>
                <a:ea typeface="Arial"/>
                <a:cs typeface="Arial"/>
                <a:sym typeface="Arial"/>
              </a:rPr>
              <a:t>Conservación de audición</a:t>
            </a:r>
            <a:endParaRPr/>
          </a:p>
        </p:txBody>
      </p:sp>
      <p:sp>
        <p:nvSpPr>
          <p:cNvPr id="167" name="Shape 167"/>
          <p:cNvSpPr txBox="1">
            <a:spLocks noGrp="1"/>
          </p:cNvSpPr>
          <p:nvPr>
            <p:ph type="body" idx="1"/>
          </p:nvPr>
        </p:nvSpPr>
        <p:spPr>
          <a:xfrm>
            <a:off x="858837" y="1169987"/>
            <a:ext cx="7939087" cy="4525962"/>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1600"/>
              <a:buFont typeface="Arial"/>
              <a:buNone/>
            </a:pPr>
            <a:r>
              <a:rPr lang="en-US" sz="1600" b="0" i="0" u="none" strike="noStrike" cap="none">
                <a:solidFill>
                  <a:schemeClr val="dk1"/>
                </a:solidFill>
                <a:latin typeface="Arial"/>
                <a:ea typeface="Arial"/>
                <a:cs typeface="Arial"/>
                <a:sym typeface="Arial"/>
              </a:rPr>
              <a:t>Protección auditiva -</a:t>
            </a:r>
            <a:endParaRPr/>
          </a:p>
          <a:p>
            <a:pPr marL="0" marR="0" lvl="0" indent="0" algn="l" rtl="0">
              <a:lnSpc>
                <a:spcPct val="90000"/>
              </a:lnSpc>
              <a:spcBef>
                <a:spcPts val="32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a:p>
            <a:pPr marL="0" marR="0" lvl="0" indent="0" algn="l" rtl="0">
              <a:lnSpc>
                <a:spcPct val="90000"/>
              </a:lnSpc>
              <a:spcBef>
                <a:spcPts val="320"/>
              </a:spcBef>
              <a:spcAft>
                <a:spcPts val="0"/>
              </a:spcAft>
              <a:buClr>
                <a:schemeClr val="dk1"/>
              </a:buClr>
              <a:buSzPts val="1600"/>
              <a:buFont typeface="Arial"/>
              <a:buNone/>
            </a:pPr>
            <a:r>
              <a:rPr lang="en-US" sz="1600" b="0" i="0" u="none" strike="noStrike" cap="none">
                <a:solidFill>
                  <a:schemeClr val="dk1"/>
                </a:solidFill>
                <a:latin typeface="Arial"/>
                <a:ea typeface="Arial"/>
                <a:cs typeface="Arial"/>
                <a:sym typeface="Arial"/>
              </a:rPr>
              <a:t>Los empleados que trabajan en áreas donde los niveles de ruido requieren protección auditiva y controles de ingeniería o administrativos no son factibles, se les exigirá usar protección auditiva en todo momento. Los tapones para los oídos estarán disponibles para los empleados en todo momento sin costo alguno. Los empleados podrán seleccionar sus tapones para los oídos de una variedad de estilos adecuados. En ciertos casos, se proporcionarán auriculares personalizados en lugar de tapones para los oídos para proporcionar una mayor protección contra niveles excesivos de ruido.</a:t>
            </a:r>
            <a:endParaRPr/>
          </a:p>
          <a:p>
            <a:pPr marL="0" marR="0" lvl="0" indent="0" algn="l" rtl="0">
              <a:lnSpc>
                <a:spcPct val="90000"/>
              </a:lnSpc>
              <a:spcBef>
                <a:spcPts val="32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a:p>
            <a:pPr marL="0" marR="0" lvl="0" indent="0" algn="l" rtl="0">
              <a:lnSpc>
                <a:spcPct val="90000"/>
              </a:lnSpc>
              <a:spcBef>
                <a:spcPts val="320"/>
              </a:spcBef>
              <a:spcAft>
                <a:spcPts val="0"/>
              </a:spcAft>
              <a:buClr>
                <a:schemeClr val="dk1"/>
              </a:buClr>
              <a:buSzPts val="1600"/>
              <a:buFont typeface="Arial"/>
              <a:buNone/>
            </a:pPr>
            <a:r>
              <a:rPr lang="en-US" sz="1600" b="0" i="0" u="none" strike="noStrike" cap="none">
                <a:solidFill>
                  <a:schemeClr val="dk1"/>
                </a:solidFill>
                <a:latin typeface="Arial"/>
                <a:ea typeface="Arial"/>
                <a:cs typeface="Arial"/>
                <a:sym typeface="Arial"/>
              </a:rPr>
              <a:t>Ingeniería y / o Controles Administrativos -</a:t>
            </a:r>
            <a:endParaRPr/>
          </a:p>
          <a:p>
            <a:pPr marL="0" marR="0" lvl="0" indent="0" algn="l" rtl="0">
              <a:lnSpc>
                <a:spcPct val="90000"/>
              </a:lnSpc>
              <a:spcBef>
                <a:spcPts val="32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a:p>
            <a:pPr marL="0" marR="0" lvl="0" indent="0" algn="l" rtl="0">
              <a:lnSpc>
                <a:spcPct val="90000"/>
              </a:lnSpc>
              <a:spcBef>
                <a:spcPts val="320"/>
              </a:spcBef>
              <a:spcAft>
                <a:spcPts val="0"/>
              </a:spcAft>
              <a:buClr>
                <a:schemeClr val="dk1"/>
              </a:buClr>
              <a:buSzPts val="1600"/>
              <a:buFont typeface="Arial"/>
              <a:buNone/>
            </a:pPr>
            <a:r>
              <a:rPr lang="en-US" sz="1600" b="0" i="0" u="none" strike="noStrike" cap="none">
                <a:solidFill>
                  <a:schemeClr val="dk1"/>
                </a:solidFill>
                <a:latin typeface="Arial"/>
                <a:ea typeface="Arial"/>
                <a:cs typeface="Arial"/>
                <a:sym typeface="Arial"/>
              </a:rPr>
              <a:t>Siempre que sea factible, los controles de ingeniería se deben usar para reducir o controlar los niveles de ruido. Los controles administrativos, que pueden incluir la rotación de los trabajadores en un área afectada, se usarán cuando sea apropiado y factible.</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Shape 172"/>
          <p:cNvSpPr txBox="1">
            <a:spLocks noGrp="1"/>
          </p:cNvSpPr>
          <p:nvPr>
            <p:ph type="title"/>
          </p:nvPr>
        </p:nvSpPr>
        <p:spPr>
          <a:xfrm>
            <a:off x="582612" y="136525"/>
            <a:ext cx="8428037"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3200"/>
              <a:buFont typeface="Arial"/>
              <a:buNone/>
            </a:pPr>
            <a:r>
              <a:rPr lang="en-US" sz="3200" b="1" i="0" u="none" strike="noStrike" cap="none">
                <a:solidFill>
                  <a:schemeClr val="dk1"/>
                </a:solidFill>
                <a:latin typeface="Arial"/>
                <a:ea typeface="Arial"/>
                <a:cs typeface="Arial"/>
                <a:sym typeface="Arial"/>
              </a:rPr>
              <a:t>Herramientas manuales</a:t>
            </a:r>
            <a:endParaRPr/>
          </a:p>
        </p:txBody>
      </p:sp>
      <p:sp>
        <p:nvSpPr>
          <p:cNvPr id="173" name="Shape 173"/>
          <p:cNvSpPr txBox="1">
            <a:spLocks noGrp="1"/>
          </p:cNvSpPr>
          <p:nvPr>
            <p:ph type="body" idx="1"/>
          </p:nvPr>
        </p:nvSpPr>
        <p:spPr>
          <a:xfrm>
            <a:off x="858837" y="1169987"/>
            <a:ext cx="7939087" cy="4525962"/>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1600"/>
              <a:buFont typeface="Arial"/>
              <a:buNone/>
            </a:pPr>
            <a:r>
              <a:rPr lang="en-US" sz="1600" b="1" i="0" u="sng" strike="noStrike" cap="none">
                <a:solidFill>
                  <a:schemeClr val="dk1"/>
                </a:solidFill>
                <a:latin typeface="Arial"/>
                <a:ea typeface="Arial"/>
                <a:cs typeface="Arial"/>
                <a:sym typeface="Arial"/>
              </a:rPr>
              <a:t>Peligros:</a:t>
            </a:r>
            <a:endParaRPr/>
          </a:p>
          <a:p>
            <a:pPr marL="0" marR="0" lvl="0" indent="-1016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Mal uso de herramientas o uso de herramientas para tareas incorrectas</a:t>
            </a:r>
            <a:endParaRPr/>
          </a:p>
          <a:p>
            <a:pPr marL="0" marR="0" lvl="0" indent="-1016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Usar herramientas dañadas (mantenimiento deficiente)</a:t>
            </a:r>
            <a:endParaRPr/>
          </a:p>
          <a:p>
            <a:pPr marL="0" marR="0" lvl="0" indent="-1016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Mala limpieza y almacenamiento inadecuado (peligro de tropiezo) Dirija a todos los miembros e invitados a evacuar a las puertas de salida más cercanas.</a:t>
            </a:r>
            <a:endParaRPr/>
          </a:p>
          <a:p>
            <a:pPr marL="0" marR="0" lvl="0" indent="0" algn="l" rtl="0">
              <a:lnSpc>
                <a:spcPct val="90000"/>
              </a:lnSpc>
              <a:spcBef>
                <a:spcPts val="320"/>
              </a:spcBef>
              <a:spcAft>
                <a:spcPts val="0"/>
              </a:spcAft>
              <a:buClr>
                <a:schemeClr val="dk1"/>
              </a:buClr>
              <a:buSzPts val="1600"/>
              <a:buFont typeface="Arial"/>
              <a:buNone/>
            </a:pPr>
            <a:r>
              <a:rPr lang="en-US" sz="1600" b="1" i="0" u="sng" strike="noStrike" cap="none">
                <a:solidFill>
                  <a:schemeClr val="dk1"/>
                </a:solidFill>
                <a:latin typeface="Arial"/>
                <a:ea typeface="Arial"/>
                <a:cs typeface="Arial"/>
                <a:sym typeface="Arial"/>
              </a:rPr>
              <a:t>Prevención de Lesiones / Enfermedades</a:t>
            </a:r>
            <a:endParaRPr/>
          </a:p>
          <a:p>
            <a:pPr marL="0" marR="0" lvl="0" indent="-1016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Inspeccionar y eliminar herramientas de mano inseguras</a:t>
            </a:r>
            <a:endParaRPr/>
          </a:p>
          <a:p>
            <a:pPr marL="0" marR="0" lvl="0" indent="-1016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Mant</a:t>
            </a:r>
            <a:r>
              <a:rPr lang="en-US" sz="1600"/>
              <a:t>ener</a:t>
            </a:r>
            <a:r>
              <a:rPr lang="en-US" sz="1600" b="0" i="0" u="none" strike="noStrike" cap="none">
                <a:solidFill>
                  <a:schemeClr val="dk1"/>
                </a:solidFill>
                <a:latin typeface="Arial"/>
                <a:ea typeface="Arial"/>
                <a:cs typeface="Arial"/>
                <a:sym typeface="Arial"/>
              </a:rPr>
              <a:t> el espacio de trabajo limpio y no deja las herramientas tendidas, sin supervisión.</a:t>
            </a:r>
            <a:endParaRPr/>
          </a:p>
          <a:p>
            <a:pPr marL="0" marR="0" lvl="0" indent="-1016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Al usar hojas de sierra y cuchillos, aleje las herramientas de otros trabajadores que trabajan muy cerca</a:t>
            </a:r>
            <a:endParaRPr/>
          </a:p>
          <a:p>
            <a:pPr marL="0" marR="0" lvl="0" indent="-1016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Cuando use equipos con asas largas, manténgalos alejados del camino del tráfico y el equipo.</a:t>
            </a:r>
            <a:endParaRPr/>
          </a:p>
          <a:p>
            <a:pPr marL="0" marR="0" lvl="0" indent="-1016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Manténgase alejado de sustancias inflamables mientras trabaja con herramientas manuales que pueden producir chispas</a:t>
            </a:r>
            <a:endParaRPr/>
          </a:p>
          <a:p>
            <a:pPr marL="0" marR="0" lvl="0" indent="-1016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Mantenga las manijas de madera libres de astillas y grietas</a:t>
            </a:r>
            <a:endParaRPr/>
          </a:p>
          <a:p>
            <a:pPr marL="0" marR="0" lvl="0" indent="-1016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Use el equipo de protección personal apropiado</a:t>
            </a:r>
            <a:endParaRPr/>
          </a:p>
          <a:p>
            <a:pPr marL="342900" marR="0" lvl="0" indent="-241300" algn="l" rtl="0">
              <a:spcBef>
                <a:spcPts val="32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Shape 178"/>
          <p:cNvSpPr txBox="1">
            <a:spLocks noGrp="1"/>
          </p:cNvSpPr>
          <p:nvPr>
            <p:ph type="title"/>
          </p:nvPr>
        </p:nvSpPr>
        <p:spPr>
          <a:xfrm>
            <a:off x="582612" y="136525"/>
            <a:ext cx="8428037"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3200"/>
              <a:buFont typeface="Arial"/>
              <a:buNone/>
            </a:pPr>
            <a:r>
              <a:rPr lang="en-US" sz="3200" b="1" i="0" u="none" strike="noStrike" cap="none">
                <a:solidFill>
                  <a:schemeClr val="dk1"/>
                </a:solidFill>
                <a:latin typeface="Arial"/>
                <a:ea typeface="Arial"/>
                <a:cs typeface="Arial"/>
                <a:sym typeface="Arial"/>
              </a:rPr>
              <a:t>Herramientas eléctricas</a:t>
            </a:r>
            <a:endParaRPr/>
          </a:p>
        </p:txBody>
      </p:sp>
      <p:sp>
        <p:nvSpPr>
          <p:cNvPr id="179" name="Shape 179"/>
          <p:cNvSpPr txBox="1">
            <a:spLocks noGrp="1"/>
          </p:cNvSpPr>
          <p:nvPr>
            <p:ph type="body" idx="1"/>
          </p:nvPr>
        </p:nvSpPr>
        <p:spPr>
          <a:xfrm>
            <a:off x="858837" y="1169987"/>
            <a:ext cx="7939087" cy="4525962"/>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1800"/>
              <a:buFont typeface="Arial"/>
              <a:buNone/>
            </a:pPr>
            <a:r>
              <a:rPr lang="en-US" sz="1800" b="1" i="0" u="sng" strike="noStrike" cap="none">
                <a:solidFill>
                  <a:schemeClr val="dk1"/>
                </a:solidFill>
                <a:latin typeface="Arial"/>
                <a:ea typeface="Arial"/>
                <a:cs typeface="Arial"/>
                <a:sym typeface="Arial"/>
              </a:rPr>
              <a:t>Prevención de Lesiones / Enfermedades</a:t>
            </a:r>
            <a:endParaRPr/>
          </a:p>
          <a:p>
            <a:pPr marL="0" marR="0" lvl="0" indent="-1143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Desconecte las herramientas cuando no esté en uso</a:t>
            </a:r>
            <a:endParaRPr/>
          </a:p>
          <a:p>
            <a:pPr marL="0" marR="0" lvl="0" indent="-1143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Nunca transporte una herramienta por el cable o la manguera</a:t>
            </a:r>
            <a:endParaRPr/>
          </a:p>
          <a:p>
            <a:pPr marL="0" marR="0" lvl="0" indent="-1143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Mantenga los cables y mangueras alejados del calor, aceite y bordes afilados</a:t>
            </a:r>
            <a:endParaRPr/>
          </a:p>
          <a:p>
            <a:pPr marL="0" marR="0" lvl="0" indent="-1143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Asegure el trabajo con abrazaderas o un tornillo de banco, liberando ambas manos para operar la herramienta</a:t>
            </a:r>
            <a:endParaRPr/>
          </a:p>
          <a:p>
            <a:pPr marL="0" marR="0" lvl="0" indent="-1143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Mantenga a otras personas no involucradas a una distancia segura</a:t>
            </a:r>
            <a:endParaRPr/>
          </a:p>
          <a:p>
            <a:pPr marL="0" marR="0" lvl="0" indent="-1143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Mantenga una buena estabilidad y equilibrio cuando utilice una herramienta eléctrica</a:t>
            </a:r>
            <a:endParaRPr/>
          </a:p>
          <a:p>
            <a:pPr marL="0" marR="0" lvl="0" indent="-1143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Use ropa adecuada para la tarea</a:t>
            </a:r>
            <a:endParaRPr/>
          </a:p>
          <a:p>
            <a:pPr marL="342900" marR="0" lvl="0" indent="-228600" algn="l" rtl="0">
              <a:spcBef>
                <a:spcPts val="36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Shape 184"/>
          <p:cNvSpPr txBox="1">
            <a:spLocks noGrp="1"/>
          </p:cNvSpPr>
          <p:nvPr>
            <p:ph type="title"/>
          </p:nvPr>
        </p:nvSpPr>
        <p:spPr>
          <a:xfrm>
            <a:off x="582612" y="136525"/>
            <a:ext cx="8428037"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3200"/>
              <a:buFont typeface="Arial"/>
              <a:buNone/>
            </a:pPr>
            <a:r>
              <a:rPr lang="en-US" sz="3200" b="1" i="0" u="none" strike="noStrike" cap="none">
                <a:solidFill>
                  <a:schemeClr val="dk1"/>
                </a:solidFill>
                <a:latin typeface="Arial"/>
                <a:ea typeface="Arial"/>
                <a:cs typeface="Arial"/>
                <a:sym typeface="Arial"/>
              </a:rPr>
              <a:t>Seguridad de motosierra</a:t>
            </a:r>
            <a:endParaRPr/>
          </a:p>
        </p:txBody>
      </p:sp>
      <p:sp>
        <p:nvSpPr>
          <p:cNvPr id="185" name="Shape 185"/>
          <p:cNvSpPr txBox="1">
            <a:spLocks noGrp="1"/>
          </p:cNvSpPr>
          <p:nvPr>
            <p:ph type="body" idx="1"/>
          </p:nvPr>
        </p:nvSpPr>
        <p:spPr>
          <a:xfrm>
            <a:off x="858837" y="1169987"/>
            <a:ext cx="7939087" cy="4525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600"/>
              <a:buFont typeface="Arial"/>
              <a:buNone/>
            </a:pPr>
            <a:r>
              <a:rPr lang="en-US" sz="1600" b="1" i="0" u="none" strike="noStrike" cap="none">
                <a:solidFill>
                  <a:schemeClr val="dk1"/>
                </a:solidFill>
                <a:latin typeface="Arial"/>
                <a:ea typeface="Arial"/>
                <a:cs typeface="Arial"/>
                <a:sym typeface="Arial"/>
              </a:rPr>
              <a:t>Antes de comenzar la sierra</a:t>
            </a:r>
            <a:endParaRPr/>
          </a:p>
          <a:p>
            <a:pPr marL="0" marR="0" lvl="0" indent="-101600" algn="l" rtl="0">
              <a:lnSpc>
                <a:spcPct val="10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Revise los controles, la tensión de la cadena y todos los pernos y mangos para asegurarse de que funcionen correctamente y se ajusten de acuerdo con las instrucciones del fabricante.</a:t>
            </a:r>
            <a:endParaRPr/>
          </a:p>
          <a:p>
            <a:pPr marL="0" marR="0" lvl="0" indent="-101600" algn="l" rtl="0">
              <a:lnSpc>
                <a:spcPct val="10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Lleve combustible a la sierra por lo menos a 10 pies de las fuentes de ignición.</a:t>
            </a:r>
            <a:endParaRPr/>
          </a:p>
          <a:p>
            <a:pPr marL="0" marR="0" lvl="0" indent="-101600" algn="l" rtl="0">
              <a:lnSpc>
                <a:spcPct val="10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Verifique el contenedor de combustible para los siguientes requisitos:</a:t>
            </a:r>
            <a:endParaRPr/>
          </a:p>
          <a:p>
            <a:pPr marL="0" marR="0" lvl="0" indent="-101600" algn="l" rtl="0">
              <a:lnSpc>
                <a:spcPct val="10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	Debe ser de metal o plástico</a:t>
            </a:r>
            <a:endParaRPr/>
          </a:p>
          <a:p>
            <a:pPr marL="0" marR="0" lvl="0" indent="-101600" algn="l" rtl="0">
              <a:lnSpc>
                <a:spcPct val="10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 	No debe exceder una capacidad de 5 galones</a:t>
            </a:r>
            <a:endParaRPr/>
          </a:p>
          <a:p>
            <a:pPr marL="0" marR="0" lvl="0" indent="-101600" algn="l" rtl="0">
              <a:lnSpc>
                <a:spcPct val="10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 	Debe ser aprobado por los aseguradores</a:t>
            </a:r>
            <a:endParaRPr/>
          </a:p>
          <a:p>
            <a:pPr marL="0" marR="0" lvl="0" indent="0" algn="l" rtl="0">
              <a:lnSpc>
                <a:spcPct val="100000"/>
              </a:lnSpc>
              <a:spcBef>
                <a:spcPts val="320"/>
              </a:spcBef>
              <a:spcAft>
                <a:spcPts val="0"/>
              </a:spcAft>
              <a:buClr>
                <a:schemeClr val="dk1"/>
              </a:buClr>
              <a:buSzPts val="1600"/>
              <a:buFont typeface="Arial"/>
              <a:buNone/>
            </a:pPr>
            <a:r>
              <a:rPr lang="en-US" sz="1600" b="1" i="0" u="none" strike="noStrike" cap="none">
                <a:solidFill>
                  <a:schemeClr val="dk1"/>
                </a:solidFill>
                <a:latin typeface="Arial"/>
                <a:ea typeface="Arial"/>
                <a:cs typeface="Arial"/>
                <a:sym typeface="Arial"/>
              </a:rPr>
              <a:t>Mientras estas corriendo la Motosierra</a:t>
            </a:r>
            <a:endParaRPr/>
          </a:p>
          <a:p>
            <a:pPr marL="0" marR="0" lvl="0" indent="-101600" algn="l" rtl="0">
              <a:lnSpc>
                <a:spcPct val="10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Mantenga las manos en las manijas y mantenga una base segura mientras opera la motosierra.</a:t>
            </a:r>
            <a:endParaRPr/>
          </a:p>
          <a:p>
            <a:pPr marL="0" marR="0" lvl="0" indent="-101600" algn="l" rtl="0">
              <a:lnSpc>
                <a:spcPct val="10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Despeje el área de obstáculos que podrían interferir con cortar el árbol o usar el camino de retirada.</a:t>
            </a:r>
            <a:endParaRPr/>
          </a:p>
          <a:p>
            <a:pPr marL="0" marR="0" lvl="0" indent="-101600" algn="l" rtl="0">
              <a:lnSpc>
                <a:spcPct val="10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No corte directamente sobre la cabeza.</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Shape 190"/>
          <p:cNvSpPr txBox="1">
            <a:spLocks noGrp="1"/>
          </p:cNvSpPr>
          <p:nvPr>
            <p:ph type="title"/>
          </p:nvPr>
        </p:nvSpPr>
        <p:spPr>
          <a:xfrm>
            <a:off x="582612" y="136525"/>
            <a:ext cx="8428037"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3200"/>
              <a:buFont typeface="Arial"/>
              <a:buNone/>
            </a:pPr>
            <a:r>
              <a:rPr lang="en-US" sz="3200" b="1" i="0" u="none" strike="noStrike" cap="none">
                <a:solidFill>
                  <a:schemeClr val="dk1"/>
                </a:solidFill>
                <a:latin typeface="Arial"/>
                <a:ea typeface="Arial"/>
                <a:cs typeface="Arial"/>
                <a:sym typeface="Arial"/>
              </a:rPr>
              <a:t>Seguridad de motosierra</a:t>
            </a:r>
            <a:br>
              <a:rPr lang="en-US" sz="3200" b="1" i="0" u="none" strike="noStrike" cap="none">
                <a:solidFill>
                  <a:schemeClr val="dk1"/>
                </a:solidFill>
                <a:latin typeface="Arial"/>
                <a:ea typeface="Arial"/>
                <a:cs typeface="Arial"/>
                <a:sym typeface="Arial"/>
              </a:rPr>
            </a:br>
            <a:r>
              <a:rPr lang="en-US" sz="3200" b="1" i="0" u="none" strike="noStrike" cap="none">
                <a:solidFill>
                  <a:schemeClr val="dk1"/>
                </a:solidFill>
                <a:latin typeface="Arial"/>
                <a:ea typeface="Arial"/>
                <a:cs typeface="Arial"/>
                <a:sym typeface="Arial"/>
              </a:rPr>
              <a:t>– Continuado</a:t>
            </a:r>
            <a:endParaRPr/>
          </a:p>
        </p:txBody>
      </p:sp>
      <p:sp>
        <p:nvSpPr>
          <p:cNvPr id="191" name="Shape 191"/>
          <p:cNvSpPr txBox="1">
            <a:spLocks noGrp="1"/>
          </p:cNvSpPr>
          <p:nvPr>
            <p:ph type="body" idx="1"/>
          </p:nvPr>
        </p:nvSpPr>
        <p:spPr>
          <a:xfrm>
            <a:off x="858837" y="1169987"/>
            <a:ext cx="7939087" cy="45259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Apague o suelte el acelerador antes de retirarse.</a:t>
            </a:r>
            <a:endParaRPr/>
          </a:p>
          <a:p>
            <a:pPr marL="342900" marR="0" lvl="0" indent="-342900" algn="l" rtl="0">
              <a:lnSpc>
                <a:spcPct val="10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Apague o active el freno de la cadena cada vez que la sierra se lleve más de 50 pies o cruce un terreno peligroso.</a:t>
            </a:r>
            <a:endParaRPr/>
          </a:p>
          <a:p>
            <a:pPr marL="342900" marR="0" lvl="0" indent="-342900" algn="l" rtl="0">
              <a:lnSpc>
                <a:spcPct val="10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Prepárate para el retroceso; utilice sierras que reduzcan el peligro de retroceso (frenos de cadena, cadenas de contragolpe bajo, barras de guía, etc.).</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Shape 196"/>
          <p:cNvSpPr txBox="1">
            <a:spLocks noGrp="1"/>
          </p:cNvSpPr>
          <p:nvPr>
            <p:ph type="title"/>
          </p:nvPr>
        </p:nvSpPr>
        <p:spPr>
          <a:xfrm>
            <a:off x="582612" y="136525"/>
            <a:ext cx="8428037"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3200"/>
              <a:buFont typeface="Arial"/>
              <a:buNone/>
            </a:pPr>
            <a:r>
              <a:rPr lang="en-US" sz="3200" b="1" i="0" u="none" strike="noStrike" cap="none">
                <a:solidFill>
                  <a:schemeClr val="dk1"/>
                </a:solidFill>
                <a:latin typeface="Arial"/>
                <a:ea typeface="Arial"/>
                <a:cs typeface="Arial"/>
                <a:sym typeface="Arial"/>
              </a:rPr>
              <a:t>Manipulación y almacenamiento de gases inflamables</a:t>
            </a:r>
            <a:endParaRPr/>
          </a:p>
        </p:txBody>
      </p:sp>
      <p:sp>
        <p:nvSpPr>
          <p:cNvPr id="197" name="Shape 197"/>
          <p:cNvSpPr txBox="1">
            <a:spLocks noGrp="1"/>
          </p:cNvSpPr>
          <p:nvPr>
            <p:ph type="body" idx="1"/>
          </p:nvPr>
        </p:nvSpPr>
        <p:spPr>
          <a:xfrm>
            <a:off x="858837" y="1169987"/>
            <a:ext cx="7939087" cy="4525962"/>
          </a:xfrm>
          <a:prstGeom prst="rect">
            <a:avLst/>
          </a:prstGeom>
          <a:noFill/>
          <a:ln>
            <a:noFill/>
          </a:ln>
        </p:spPr>
        <p:txBody>
          <a:bodyPr spcFirstLastPara="1" wrap="square" lIns="91425" tIns="45700" rIns="91425" bIns="45700" anchor="t" anchorCtr="0">
            <a:noAutofit/>
          </a:bodyPr>
          <a:lstStyle/>
          <a:p>
            <a:pPr marL="342900" marR="0" lvl="0" indent="-228600" algn="l" rtl="0">
              <a:lnSpc>
                <a:spcPct val="90000"/>
              </a:lnSpc>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a:p>
            <a:pPr marL="342900" marR="0" lvl="0" indent="-228600" algn="l" rtl="0">
              <a:lnSpc>
                <a:spcPct val="90000"/>
              </a:lnSpc>
              <a:spcBef>
                <a:spcPts val="36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a:p>
            <a:pPr marL="342900" marR="0" lvl="0" indent="-228600" algn="l" rtl="0">
              <a:lnSpc>
                <a:spcPct val="90000"/>
              </a:lnSpc>
              <a:spcBef>
                <a:spcPts val="36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a:p>
            <a:pPr marL="342900" marR="0" lvl="0" indent="-3429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Los cilindros que contengan gases inflamables (vacíos o llenos) deben separarse de los cilindros que contienen gases oxidantes por un mínimo de 20 pies o por una barrera de al menos 5 pies de alto que tenga una resistencia al fuego de al menos media hora, i.e., pared de concreto </a:t>
            </a:r>
            <a:endParaRPr/>
          </a:p>
          <a:p>
            <a:pPr marL="342900" marR="0" lvl="0" indent="-3429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No almacene gases inflamables cerca de conexiones eléctricas desprotegidas, fuentes de calor o cualquier fuente de ignición</a:t>
            </a:r>
            <a:endParaRPr/>
          </a:p>
          <a:p>
            <a:pPr marL="342900" marR="0" lvl="0" indent="-3429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Se recomienda el almacenamiento de gases inflamables en un recinto ventilado resistente al fuego (un gabinete de gas aprobado).</a:t>
            </a:r>
            <a:endParaRPr/>
          </a:p>
          <a:p>
            <a:pPr marL="342900" marR="0" lvl="0" indent="-228600" algn="l" rtl="0">
              <a:spcBef>
                <a:spcPts val="36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Shape 202"/>
          <p:cNvSpPr txBox="1">
            <a:spLocks noGrp="1"/>
          </p:cNvSpPr>
          <p:nvPr>
            <p:ph type="title"/>
          </p:nvPr>
        </p:nvSpPr>
        <p:spPr>
          <a:xfrm>
            <a:off x="582612" y="136525"/>
            <a:ext cx="8428037"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3200"/>
              <a:buFont typeface="Arial"/>
              <a:buNone/>
            </a:pPr>
            <a:r>
              <a:rPr lang="en-US" sz="3200" b="1" i="0" u="none" strike="noStrike" cap="none">
                <a:solidFill>
                  <a:schemeClr val="dk1"/>
                </a:solidFill>
                <a:latin typeface="Arial"/>
                <a:ea typeface="Arial"/>
                <a:cs typeface="Arial"/>
                <a:sym typeface="Arial"/>
              </a:rPr>
              <a:t>Almacenamiento y manipulación de líquidos inflamables y combustibles</a:t>
            </a:r>
            <a:endParaRPr/>
          </a:p>
        </p:txBody>
      </p:sp>
      <p:sp>
        <p:nvSpPr>
          <p:cNvPr id="203" name="Shape 203"/>
          <p:cNvSpPr txBox="1">
            <a:spLocks noGrp="1"/>
          </p:cNvSpPr>
          <p:nvPr>
            <p:ph type="body" idx="1"/>
          </p:nvPr>
        </p:nvSpPr>
        <p:spPr>
          <a:xfrm>
            <a:off x="858837" y="1169987"/>
            <a:ext cx="7939087" cy="4525962"/>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a:p>
            <a:pPr marL="0" marR="0" lvl="0" indent="0" algn="l" rtl="0">
              <a:lnSpc>
                <a:spcPct val="90000"/>
              </a:lnSpc>
              <a:spcBef>
                <a:spcPts val="36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a:p>
            <a:pPr marL="0" marR="0" lvl="0" indent="-1143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Solo se usarán contenedores aprobados para el almacenamiento y manejo de líquidos inflamables y combustibles</a:t>
            </a:r>
            <a:endParaRPr/>
          </a:p>
          <a:p>
            <a:pPr marL="0" marR="0" lvl="0" indent="-1143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Bajo ninguna circunstancia se utilizará gasolina o otros productos inflamables de bajo punto de inflamación como disolventes de limpieza.</a:t>
            </a:r>
            <a:endParaRPr/>
          </a:p>
          <a:p>
            <a:pPr marL="0" marR="0" lvl="0" indent="-1143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Cuando no estén en uso y al final del día de trabajo, todos los contenedores de líquidos inflamables se colocarán en los gabinetes de almacenamiento de líquidos inflamables</a:t>
            </a:r>
            <a:endParaRPr/>
          </a:p>
          <a:p>
            <a:pPr marL="0" marR="0" lvl="0" indent="-1143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Las fugas o derrames se deberán limpiar inmediatamente</a:t>
            </a:r>
            <a:endParaRPr/>
          </a:p>
          <a:p>
            <a:pPr marL="0" marR="0" lvl="0" indent="-1143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Aísle todos los combustibles y materiales inflamables y solventes de posibles fuentes de ignición como llamas abiertas, superficies calientes, explosivos, arcos eléctricos y chispas, chispas mecánicas, electricidad estática y materiales que se calientan a sí mismos.</a:t>
            </a:r>
            <a:endParaRPr/>
          </a:p>
          <a:p>
            <a:pPr marL="342900" marR="0" lvl="0" indent="-228600" algn="l" rtl="0">
              <a:spcBef>
                <a:spcPts val="36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Shape 208"/>
          <p:cNvSpPr txBox="1">
            <a:spLocks noGrp="1"/>
          </p:cNvSpPr>
          <p:nvPr>
            <p:ph type="title"/>
          </p:nvPr>
        </p:nvSpPr>
        <p:spPr>
          <a:xfrm>
            <a:off x="582612" y="136525"/>
            <a:ext cx="8428037"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3200"/>
              <a:buFont typeface="Arial"/>
              <a:buNone/>
            </a:pPr>
            <a:r>
              <a:rPr lang="en-US" sz="3200" b="1" i="0" u="none" strike="noStrike" cap="none">
                <a:solidFill>
                  <a:schemeClr val="dk1"/>
                </a:solidFill>
                <a:latin typeface="Arial"/>
                <a:ea typeface="Arial"/>
                <a:cs typeface="Arial"/>
                <a:sym typeface="Arial"/>
              </a:rPr>
              <a:t>Protección de Maquinaria</a:t>
            </a:r>
            <a:endParaRPr/>
          </a:p>
        </p:txBody>
      </p:sp>
      <p:sp>
        <p:nvSpPr>
          <p:cNvPr id="209" name="Shape 209"/>
          <p:cNvSpPr txBox="1">
            <a:spLocks noGrp="1"/>
          </p:cNvSpPr>
          <p:nvPr>
            <p:ph type="body" idx="1"/>
          </p:nvPr>
        </p:nvSpPr>
        <p:spPr>
          <a:xfrm>
            <a:off x="858837" y="1169987"/>
            <a:ext cx="7939087" cy="4525962"/>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1800"/>
              <a:buFont typeface="Arial"/>
              <a:buNone/>
            </a:pPr>
            <a:r>
              <a:rPr lang="en-US" sz="1800" b="1" i="0" u="sng" strike="noStrike" cap="none">
                <a:solidFill>
                  <a:schemeClr val="dk1"/>
                </a:solidFill>
                <a:latin typeface="Arial"/>
                <a:ea typeface="Arial"/>
                <a:cs typeface="Arial"/>
                <a:sym typeface="Arial"/>
              </a:rPr>
              <a:t>Peligros:</a:t>
            </a:r>
            <a:endParaRPr/>
          </a:p>
          <a:p>
            <a:pPr marL="0" marR="0" lvl="0" indent="-1143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Aplastado por o atraído por el equipo</a:t>
            </a:r>
            <a:endParaRPr/>
          </a:p>
          <a:p>
            <a:pPr marL="0" marR="0" lvl="0" indent="-1143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Golpeado por partes móviles</a:t>
            </a:r>
            <a:endParaRPr/>
          </a:p>
          <a:p>
            <a:pPr marL="0" marR="0" lvl="0" indent="-1143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Golpeado por componentes o partículas fallidas</a:t>
            </a:r>
            <a:endParaRPr/>
          </a:p>
          <a:p>
            <a:pPr marL="0" marR="0" lvl="0" indent="0" algn="l" rtl="0">
              <a:lnSpc>
                <a:spcPct val="90000"/>
              </a:lnSpc>
              <a:spcBef>
                <a:spcPts val="36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a:p>
            <a:pPr marL="0" marR="0" lvl="0" indent="0" algn="l" rtl="0">
              <a:lnSpc>
                <a:spcPct val="90000"/>
              </a:lnSpc>
              <a:spcBef>
                <a:spcPts val="360"/>
              </a:spcBef>
              <a:spcAft>
                <a:spcPts val="0"/>
              </a:spcAft>
              <a:buClr>
                <a:schemeClr val="dk1"/>
              </a:buClr>
              <a:buSzPts val="1800"/>
              <a:buFont typeface="Arial"/>
              <a:buNone/>
            </a:pPr>
            <a:r>
              <a:rPr lang="en-US" sz="1800" b="1" i="0" u="sng" strike="noStrike" cap="none">
                <a:solidFill>
                  <a:schemeClr val="dk1"/>
                </a:solidFill>
                <a:latin typeface="Arial"/>
                <a:ea typeface="Arial"/>
                <a:cs typeface="Arial"/>
                <a:sym typeface="Arial"/>
              </a:rPr>
              <a:t>Cosas a guardar:</a:t>
            </a:r>
            <a:endParaRPr/>
          </a:p>
          <a:p>
            <a:pPr marL="0" marR="0" lvl="0" indent="-1143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Puntos de paso en marcha</a:t>
            </a:r>
            <a:endParaRPr/>
          </a:p>
          <a:p>
            <a:pPr marL="0" marR="0" lvl="0" indent="-1143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Equipo rotativo</a:t>
            </a:r>
            <a:endParaRPr/>
          </a:p>
          <a:p>
            <a:pPr marL="0" marR="0" lvl="0" indent="-1143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Piezas voladoras o chispas</a:t>
            </a:r>
            <a:endParaRPr/>
          </a:p>
          <a:p>
            <a:pPr marL="0" marR="0" lvl="0" indent="-1143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Cinturones o engranajes</a:t>
            </a:r>
            <a:endParaRPr/>
          </a:p>
          <a:p>
            <a:pPr marL="0" marR="0" lvl="0" indent="-1143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Parte de ese impacto o cortante</a:t>
            </a:r>
            <a:endParaRPr/>
          </a:p>
          <a:p>
            <a:pPr marL="0" marR="0" lvl="0" indent="0" algn="l" rtl="0">
              <a:lnSpc>
                <a:spcPct val="90000"/>
              </a:lnSpc>
              <a:spcBef>
                <a:spcPts val="36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a:p>
            <a:pPr marL="0" marR="0" lvl="0" indent="0" algn="l" rtl="0">
              <a:lnSpc>
                <a:spcPct val="90000"/>
              </a:lnSpc>
              <a:spcBef>
                <a:spcPts val="360"/>
              </a:spcBef>
              <a:spcAft>
                <a:spcPts val="0"/>
              </a:spcAft>
              <a:buClr>
                <a:schemeClr val="dk1"/>
              </a:buClr>
              <a:buSzPts val="1800"/>
              <a:buFont typeface="Arial"/>
              <a:buNone/>
            </a:pPr>
            <a:r>
              <a:rPr lang="en-US" sz="1800" b="1" i="0" u="none" strike="noStrike" cap="none">
                <a:solidFill>
                  <a:schemeClr val="dk1"/>
                </a:solidFill>
                <a:latin typeface="Arial"/>
                <a:ea typeface="Arial"/>
                <a:cs typeface="Arial"/>
                <a:sym typeface="Arial"/>
              </a:rPr>
              <a:t>Los protectores deben estar correctamente fijados a la máquina y nunca deben quitarse los protectores de seguridad cuando una herramienta todavía está en uso.</a:t>
            </a:r>
            <a:endParaRPr/>
          </a:p>
          <a:p>
            <a:pPr marL="0" marR="0" lvl="0" indent="0" algn="l" rtl="0">
              <a:lnSpc>
                <a:spcPct val="90000"/>
              </a:lnSpc>
              <a:spcBef>
                <a:spcPts val="36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a:p>
            <a:pPr marL="0" marR="0" lvl="0" indent="0" algn="l" rtl="0">
              <a:lnSpc>
                <a:spcPct val="90000"/>
              </a:lnSpc>
              <a:spcBef>
                <a:spcPts val="36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a:p>
            <a:pPr marL="342900" marR="0" lvl="0" indent="-228600" algn="l" rtl="0">
              <a:spcBef>
                <a:spcPts val="36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79450" y="136525"/>
            <a:ext cx="8229600" cy="874713"/>
          </a:xfrm>
        </p:spPr>
        <p:txBody>
          <a:bodyPr/>
          <a:lstStyle/>
          <a:p>
            <a:pPr algn="r" eaLnBrk="1" hangingPunct="1"/>
            <a:r>
              <a:rPr lang="en-US" sz="3200" b="1" dirty="0" err="1"/>
              <a:t>Equipo</a:t>
            </a:r>
            <a:r>
              <a:rPr lang="en-US" sz="3200" b="1" dirty="0"/>
              <a:t> de </a:t>
            </a:r>
            <a:r>
              <a:rPr lang="en-US" sz="3200" b="1" dirty="0" err="1"/>
              <a:t>Protección</a:t>
            </a:r>
            <a:r>
              <a:rPr lang="en-US" sz="3200" b="1" dirty="0"/>
              <a:t> Personal (EPP)</a:t>
            </a:r>
            <a:endParaRPr lang="en-US" altLang="en-US" sz="3200" b="1" dirty="0"/>
          </a:p>
        </p:txBody>
      </p:sp>
      <p:sp>
        <p:nvSpPr>
          <p:cNvPr id="7171" name="Rectangle 3"/>
          <p:cNvSpPr>
            <a:spLocks noGrp="1" noChangeArrowheads="1"/>
          </p:cNvSpPr>
          <p:nvPr>
            <p:ph type="body" idx="1"/>
          </p:nvPr>
        </p:nvSpPr>
        <p:spPr>
          <a:xfrm>
            <a:off x="969963" y="1090613"/>
            <a:ext cx="7896225" cy="4764087"/>
          </a:xfrm>
        </p:spPr>
        <p:txBody>
          <a:bodyPr/>
          <a:lstStyle/>
          <a:p>
            <a:pPr marL="0" indent="0">
              <a:buFontTx/>
              <a:buNone/>
              <a:defRPr/>
            </a:pPr>
            <a:r>
              <a:rPr lang="en-US" sz="1200" b="1" u="sng" dirty="0" err="1" smtClean="0"/>
              <a:t>Protección</a:t>
            </a:r>
            <a:r>
              <a:rPr lang="en-US" sz="1200" b="1" u="sng" dirty="0" smtClean="0"/>
              <a:t> </a:t>
            </a:r>
            <a:r>
              <a:rPr lang="en-US" sz="1200" b="1" u="sng" dirty="0"/>
              <a:t>para </a:t>
            </a:r>
            <a:r>
              <a:rPr lang="en-US" sz="1200" b="1" u="sng" dirty="0" err="1"/>
              <a:t>los</a:t>
            </a:r>
            <a:r>
              <a:rPr lang="en-US" sz="1200" b="1" u="sng" dirty="0"/>
              <a:t> </a:t>
            </a:r>
            <a:r>
              <a:rPr lang="en-US" sz="1200" b="1" u="sng" dirty="0" err="1"/>
              <a:t>ojos</a:t>
            </a:r>
            <a:r>
              <a:rPr lang="en-US" sz="1200" b="1" u="sng" dirty="0"/>
              <a:t> y la </a:t>
            </a:r>
            <a:r>
              <a:rPr lang="en-US" sz="1200" b="1" u="sng" dirty="0" err="1"/>
              <a:t>cara</a:t>
            </a:r>
            <a:r>
              <a:rPr lang="en-US" sz="1200" b="1" u="sng" dirty="0"/>
              <a:t>  (</a:t>
            </a:r>
            <a:r>
              <a:rPr lang="en-US" sz="1200" b="1" u="sng" dirty="0" err="1"/>
              <a:t>gafas</a:t>
            </a:r>
            <a:r>
              <a:rPr lang="en-US" sz="1200" b="1" u="sng" dirty="0"/>
              <a:t> de </a:t>
            </a:r>
            <a:r>
              <a:rPr lang="en-US" sz="1200" b="1" u="sng" dirty="0" err="1"/>
              <a:t>seguridad</a:t>
            </a:r>
            <a:r>
              <a:rPr lang="en-US" sz="1200" b="1" u="sng" dirty="0"/>
              <a:t>, </a:t>
            </a:r>
            <a:r>
              <a:rPr lang="en-US" sz="1200" b="1" u="sng" dirty="0" err="1"/>
              <a:t>gafas</a:t>
            </a:r>
            <a:r>
              <a:rPr lang="en-US" sz="1200" b="1" u="sng" dirty="0"/>
              <a:t> y / o </a:t>
            </a:r>
            <a:r>
              <a:rPr lang="en-US" sz="1200" b="1" u="sng" dirty="0" err="1"/>
              <a:t>protectores</a:t>
            </a:r>
            <a:r>
              <a:rPr lang="en-US" sz="1200" b="1" u="sng" dirty="0"/>
              <a:t> </a:t>
            </a:r>
            <a:r>
              <a:rPr lang="en-US" sz="1200" b="1" u="sng" dirty="0" err="1"/>
              <a:t>faciales</a:t>
            </a:r>
            <a:r>
              <a:rPr lang="en-US" sz="1200" b="1" u="sng" dirty="0"/>
              <a:t>)</a:t>
            </a:r>
          </a:p>
          <a:p>
            <a:pPr marL="0" indent="0">
              <a:buFontTx/>
              <a:buNone/>
              <a:defRPr/>
            </a:pPr>
            <a:r>
              <a:rPr lang="en-US" sz="1200" dirty="0" err="1"/>
              <a:t>Todos</a:t>
            </a:r>
            <a:r>
              <a:rPr lang="en-US" sz="1200" dirty="0"/>
              <a:t> </a:t>
            </a:r>
            <a:r>
              <a:rPr lang="en-US" sz="1200" dirty="0" err="1"/>
              <a:t>los</a:t>
            </a:r>
            <a:r>
              <a:rPr lang="en-US" sz="1200" dirty="0"/>
              <a:t> </a:t>
            </a:r>
            <a:r>
              <a:rPr lang="en-US" sz="1200" dirty="0" err="1"/>
              <a:t>empleados</a:t>
            </a:r>
            <a:r>
              <a:rPr lang="en-US" sz="1200" dirty="0"/>
              <a:t> de </a:t>
            </a:r>
            <a:r>
              <a:rPr lang="en-US" sz="1200" dirty="0" err="1"/>
              <a:t>mantenimiento</a:t>
            </a:r>
            <a:r>
              <a:rPr lang="en-US" sz="1200" dirty="0"/>
              <a:t>, </a:t>
            </a:r>
            <a:r>
              <a:rPr lang="en-US" sz="1200" dirty="0" err="1"/>
              <a:t>así</a:t>
            </a:r>
            <a:r>
              <a:rPr lang="en-US" sz="1200" dirty="0"/>
              <a:t> </a:t>
            </a:r>
            <a:r>
              <a:rPr lang="en-US" sz="1200" dirty="0" err="1"/>
              <a:t>como</a:t>
            </a:r>
            <a:r>
              <a:rPr lang="en-US" sz="1200" dirty="0"/>
              <a:t> </a:t>
            </a:r>
            <a:r>
              <a:rPr lang="en-US" sz="1200" dirty="0" err="1"/>
              <a:t>los</a:t>
            </a:r>
            <a:r>
              <a:rPr lang="en-US" sz="1200" dirty="0"/>
              <a:t> </a:t>
            </a:r>
            <a:r>
              <a:rPr lang="en-US" sz="1200" dirty="0" err="1"/>
              <a:t>subcontratistas</a:t>
            </a:r>
            <a:r>
              <a:rPr lang="en-US" sz="1200" dirty="0"/>
              <a:t> que </a:t>
            </a:r>
            <a:r>
              <a:rPr lang="en-US" sz="1200" dirty="0" err="1"/>
              <a:t>trabajan</a:t>
            </a:r>
            <a:r>
              <a:rPr lang="en-US" sz="1200" dirty="0"/>
              <a:t> </a:t>
            </a:r>
            <a:r>
              <a:rPr lang="en-US" sz="1200" dirty="0" err="1"/>
              <a:t>en</a:t>
            </a:r>
            <a:r>
              <a:rPr lang="en-US" sz="1200" dirty="0"/>
              <a:t> </a:t>
            </a:r>
            <a:r>
              <a:rPr lang="en-US" sz="1200" dirty="0" err="1"/>
              <a:t>áreas</a:t>
            </a:r>
            <a:r>
              <a:rPr lang="en-US" sz="1200" dirty="0"/>
              <a:t> o </a:t>
            </a:r>
            <a:r>
              <a:rPr lang="en-US" sz="1200" dirty="0" err="1"/>
              <a:t>asignaciones</a:t>
            </a:r>
            <a:r>
              <a:rPr lang="en-US" sz="1200" dirty="0"/>
              <a:t> de </a:t>
            </a:r>
            <a:r>
              <a:rPr lang="en-US" sz="1200" dirty="0" err="1"/>
              <a:t>trabajo</a:t>
            </a:r>
            <a:r>
              <a:rPr lang="en-US" sz="1200" dirty="0"/>
              <a:t> que </a:t>
            </a:r>
            <a:r>
              <a:rPr lang="en-US" sz="1200" dirty="0" err="1"/>
              <a:t>podrían</a:t>
            </a:r>
            <a:r>
              <a:rPr lang="en-US" sz="1200" dirty="0"/>
              <a:t> </a:t>
            </a:r>
            <a:r>
              <a:rPr lang="en-US" sz="1200" dirty="0" err="1"/>
              <a:t>causar</a:t>
            </a:r>
            <a:r>
              <a:rPr lang="en-US" sz="1200" dirty="0"/>
              <a:t> </a:t>
            </a:r>
            <a:r>
              <a:rPr lang="en-US" sz="1200" dirty="0" err="1"/>
              <a:t>lesiones</a:t>
            </a:r>
            <a:r>
              <a:rPr lang="en-US" sz="1200" dirty="0"/>
              <a:t> </a:t>
            </a:r>
            <a:r>
              <a:rPr lang="en-US" sz="1200" dirty="0" err="1"/>
              <a:t>en</a:t>
            </a:r>
            <a:r>
              <a:rPr lang="en-US" sz="1200" dirty="0"/>
              <a:t> </a:t>
            </a:r>
            <a:r>
              <a:rPr lang="en-US" sz="1200" dirty="0" err="1"/>
              <a:t>los</a:t>
            </a:r>
            <a:r>
              <a:rPr lang="en-US" sz="1200" dirty="0"/>
              <a:t> </a:t>
            </a:r>
            <a:r>
              <a:rPr lang="en-US" sz="1200" dirty="0" err="1"/>
              <a:t>ojos</a:t>
            </a:r>
            <a:r>
              <a:rPr lang="en-US" sz="1200" dirty="0"/>
              <a:t> o la </a:t>
            </a:r>
            <a:r>
              <a:rPr lang="en-US" sz="1200" dirty="0" err="1"/>
              <a:t>cara</a:t>
            </a:r>
            <a:r>
              <a:rPr lang="en-US" sz="1200" dirty="0"/>
              <a:t> </a:t>
            </a:r>
            <a:r>
              <a:rPr lang="en-US" sz="1200" dirty="0" err="1"/>
              <a:t>deben</a:t>
            </a:r>
            <a:r>
              <a:rPr lang="en-US" sz="1200" dirty="0"/>
              <a:t> </a:t>
            </a:r>
            <a:r>
              <a:rPr lang="en-US" sz="1200" dirty="0" err="1"/>
              <a:t>usar</a:t>
            </a:r>
            <a:r>
              <a:rPr lang="en-US" sz="1200" dirty="0"/>
              <a:t> </a:t>
            </a:r>
            <a:r>
              <a:rPr lang="en-US" sz="1200" dirty="0" err="1"/>
              <a:t>anteojos</a:t>
            </a:r>
            <a:r>
              <a:rPr lang="en-US" sz="1200" dirty="0"/>
              <a:t> de </a:t>
            </a:r>
            <a:r>
              <a:rPr lang="en-US" sz="1200" dirty="0" err="1"/>
              <a:t>seguridad</a:t>
            </a:r>
            <a:r>
              <a:rPr lang="en-US" sz="1200" dirty="0"/>
              <a:t>, </a:t>
            </a:r>
            <a:r>
              <a:rPr lang="en-US" sz="1200" dirty="0" err="1"/>
              <a:t>anteojos</a:t>
            </a:r>
            <a:r>
              <a:rPr lang="en-US" sz="1200" dirty="0"/>
              <a:t> </a:t>
            </a:r>
            <a:r>
              <a:rPr lang="en-US" sz="1200" dirty="0" err="1"/>
              <a:t>protectores</a:t>
            </a:r>
            <a:r>
              <a:rPr lang="en-US" sz="1200" dirty="0"/>
              <a:t> y </a:t>
            </a:r>
            <a:r>
              <a:rPr lang="en-US" sz="1200" dirty="0" err="1"/>
              <a:t>caretas</a:t>
            </a:r>
            <a:r>
              <a:rPr lang="en-US" sz="1200" dirty="0"/>
              <a:t> </a:t>
            </a:r>
            <a:r>
              <a:rPr lang="en-US" sz="1200" dirty="0" err="1"/>
              <a:t>aprobados</a:t>
            </a:r>
            <a:r>
              <a:rPr lang="en-US" sz="1200" dirty="0"/>
              <a:t> </a:t>
            </a:r>
            <a:r>
              <a:rPr lang="en-US" sz="1200" dirty="0" err="1"/>
              <a:t>por</a:t>
            </a:r>
            <a:r>
              <a:rPr lang="en-US" sz="1200" dirty="0"/>
              <a:t> ANSI para </a:t>
            </a:r>
            <a:r>
              <a:rPr lang="en-US" sz="1200" dirty="0" err="1"/>
              <a:t>ayudar</a:t>
            </a:r>
            <a:r>
              <a:rPr lang="en-US" sz="1200" dirty="0"/>
              <a:t> a </a:t>
            </a:r>
            <a:r>
              <a:rPr lang="en-US" sz="1200" dirty="0" err="1"/>
              <a:t>prevenir</a:t>
            </a:r>
            <a:r>
              <a:rPr lang="en-US" sz="1200" dirty="0"/>
              <a:t> </a:t>
            </a:r>
            <a:r>
              <a:rPr lang="en-US" sz="1200" dirty="0" err="1"/>
              <a:t>lesiones</a:t>
            </a:r>
            <a:r>
              <a:rPr lang="en-US" sz="1200" dirty="0"/>
              <a:t> </a:t>
            </a:r>
            <a:r>
              <a:rPr lang="en-US" sz="1200" dirty="0" err="1"/>
              <a:t>en</a:t>
            </a:r>
            <a:r>
              <a:rPr lang="en-US" sz="1200" dirty="0"/>
              <a:t> </a:t>
            </a:r>
            <a:r>
              <a:rPr lang="en-US" sz="1200" dirty="0" err="1"/>
              <a:t>los</a:t>
            </a:r>
            <a:r>
              <a:rPr lang="en-US" sz="1200" dirty="0"/>
              <a:t> </a:t>
            </a:r>
            <a:r>
              <a:rPr lang="en-US" sz="1200" dirty="0" err="1"/>
              <a:t>ojos</a:t>
            </a:r>
            <a:r>
              <a:rPr lang="en-US" sz="1200" dirty="0"/>
              <a:t> y la </a:t>
            </a:r>
            <a:r>
              <a:rPr lang="en-US" sz="1200" dirty="0" err="1"/>
              <a:t>cara</a:t>
            </a:r>
            <a:r>
              <a:rPr lang="en-US" sz="1200" dirty="0"/>
              <a:t>. Las </a:t>
            </a:r>
            <a:r>
              <a:rPr lang="en-US" sz="1200" dirty="0" err="1"/>
              <a:t>lesiones</a:t>
            </a:r>
            <a:r>
              <a:rPr lang="en-US" sz="1200" dirty="0"/>
              <a:t> </a:t>
            </a:r>
            <a:r>
              <a:rPr lang="en-US" sz="1200" dirty="0" err="1"/>
              <a:t>oculares</a:t>
            </a:r>
            <a:r>
              <a:rPr lang="en-US" sz="1200" dirty="0"/>
              <a:t> y </a:t>
            </a:r>
            <a:r>
              <a:rPr lang="en-US" sz="1200" dirty="0" err="1"/>
              <a:t>faciales</a:t>
            </a:r>
            <a:r>
              <a:rPr lang="en-US" sz="1200" dirty="0"/>
              <a:t> </a:t>
            </a:r>
            <a:r>
              <a:rPr lang="en-US" sz="1200" dirty="0" err="1"/>
              <a:t>pueden</a:t>
            </a:r>
            <a:r>
              <a:rPr lang="en-US" sz="1200" dirty="0"/>
              <a:t> </a:t>
            </a:r>
            <a:r>
              <a:rPr lang="en-US" sz="1200" dirty="0" err="1"/>
              <a:t>ser</a:t>
            </a:r>
            <a:r>
              <a:rPr lang="en-US" sz="1200" dirty="0"/>
              <a:t> el </a:t>
            </a:r>
            <a:r>
              <a:rPr lang="en-US" sz="1200" dirty="0" err="1"/>
              <a:t>resultado</a:t>
            </a:r>
            <a:r>
              <a:rPr lang="en-US" sz="1200" dirty="0"/>
              <a:t> de </a:t>
            </a:r>
            <a:r>
              <a:rPr lang="en-US" sz="1200" dirty="0" err="1"/>
              <a:t>partículas</a:t>
            </a:r>
            <a:r>
              <a:rPr lang="en-US" sz="1200" dirty="0"/>
              <a:t> </a:t>
            </a:r>
            <a:r>
              <a:rPr lang="en-US" sz="1200" dirty="0" err="1"/>
              <a:t>voladoras</a:t>
            </a:r>
            <a:r>
              <a:rPr lang="en-US" sz="1200" dirty="0"/>
              <a:t>, </a:t>
            </a:r>
            <a:r>
              <a:rPr lang="en-US" sz="1200" dirty="0" err="1"/>
              <a:t>productos</a:t>
            </a:r>
            <a:r>
              <a:rPr lang="en-US" sz="1200" dirty="0"/>
              <a:t> </a:t>
            </a:r>
            <a:r>
              <a:rPr lang="en-US" sz="1200" dirty="0" err="1"/>
              <a:t>químicos</a:t>
            </a:r>
            <a:r>
              <a:rPr lang="en-US" sz="1200" dirty="0"/>
              <a:t> </a:t>
            </a:r>
            <a:r>
              <a:rPr lang="en-US" sz="1200" dirty="0" err="1"/>
              <a:t>líquidos</a:t>
            </a:r>
            <a:r>
              <a:rPr lang="en-US" sz="1200" dirty="0"/>
              <a:t>, </a:t>
            </a:r>
            <a:r>
              <a:rPr lang="en-US" sz="1200" dirty="0" err="1"/>
              <a:t>ácidos</a:t>
            </a:r>
            <a:r>
              <a:rPr lang="en-US" sz="1200" dirty="0"/>
              <a:t> o </a:t>
            </a:r>
            <a:r>
              <a:rPr lang="en-US" sz="1200" dirty="0" err="1"/>
              <a:t>líquidos</a:t>
            </a:r>
            <a:r>
              <a:rPr lang="en-US" sz="1200" dirty="0"/>
              <a:t> </a:t>
            </a:r>
            <a:r>
              <a:rPr lang="en-US" sz="1200" dirty="0" err="1"/>
              <a:t>cáusticos</a:t>
            </a:r>
            <a:r>
              <a:rPr lang="en-US" sz="1200" dirty="0"/>
              <a:t>, gases o </a:t>
            </a:r>
            <a:r>
              <a:rPr lang="en-US" sz="1200" dirty="0" err="1"/>
              <a:t>vapores</a:t>
            </a:r>
            <a:r>
              <a:rPr lang="en-US" sz="1200" dirty="0"/>
              <a:t> </a:t>
            </a:r>
            <a:r>
              <a:rPr lang="en-US" sz="1200" dirty="0" err="1"/>
              <a:t>químicos</a:t>
            </a:r>
            <a:r>
              <a:rPr lang="en-US" sz="1200" dirty="0"/>
              <a:t> y </a:t>
            </a:r>
            <a:r>
              <a:rPr lang="en-US" sz="1200" dirty="0" err="1"/>
              <a:t>radiación</a:t>
            </a:r>
            <a:r>
              <a:rPr lang="en-US" sz="1200" dirty="0"/>
              <a:t> </a:t>
            </a:r>
            <a:r>
              <a:rPr lang="en-US" sz="1200" dirty="0" err="1"/>
              <a:t>luminosa</a:t>
            </a:r>
            <a:r>
              <a:rPr lang="en-US" sz="1200" dirty="0"/>
              <a:t>. Los </a:t>
            </a:r>
            <a:r>
              <a:rPr lang="en-US" sz="1200" dirty="0" err="1"/>
              <a:t>empleados</a:t>
            </a:r>
            <a:r>
              <a:rPr lang="en-US" sz="1200" dirty="0"/>
              <a:t> que </a:t>
            </a:r>
            <a:r>
              <a:rPr lang="en-US" sz="1200" dirty="0" err="1"/>
              <a:t>trabajan</a:t>
            </a:r>
            <a:r>
              <a:rPr lang="en-US" sz="1200" dirty="0"/>
              <a:t> </a:t>
            </a:r>
            <a:r>
              <a:rPr lang="en-US" sz="1200" dirty="0" err="1"/>
              <a:t>en</a:t>
            </a:r>
            <a:r>
              <a:rPr lang="en-US" sz="1200" dirty="0"/>
              <a:t> el </a:t>
            </a:r>
            <a:r>
              <a:rPr lang="en-US" sz="1200" dirty="0" err="1"/>
              <a:t>siguiente</a:t>
            </a:r>
            <a:r>
              <a:rPr lang="en-US" sz="1200" dirty="0"/>
              <a:t> </a:t>
            </a:r>
            <a:r>
              <a:rPr lang="en-US" sz="1200" dirty="0" err="1"/>
              <a:t>área</a:t>
            </a:r>
            <a:r>
              <a:rPr lang="en-US" sz="1200" dirty="0"/>
              <a:t> de </a:t>
            </a:r>
            <a:r>
              <a:rPr lang="en-US" sz="1200" dirty="0" err="1"/>
              <a:t>trabajo</a:t>
            </a:r>
            <a:r>
              <a:rPr lang="en-US" sz="1200" dirty="0"/>
              <a:t> o </a:t>
            </a:r>
            <a:r>
              <a:rPr lang="en-US" sz="1200" dirty="0" err="1"/>
              <a:t>tareas</a:t>
            </a:r>
            <a:r>
              <a:rPr lang="en-US" sz="1200" dirty="0"/>
              <a:t> </a:t>
            </a:r>
            <a:r>
              <a:rPr lang="en-US" sz="1200" dirty="0" err="1"/>
              <a:t>asignadas</a:t>
            </a:r>
            <a:r>
              <a:rPr lang="en-US" sz="1200" dirty="0"/>
              <a:t> </a:t>
            </a:r>
            <a:r>
              <a:rPr lang="en-US" sz="1200" dirty="0" err="1"/>
              <a:t>deben</a:t>
            </a:r>
            <a:r>
              <a:rPr lang="en-US" sz="1200" dirty="0"/>
              <a:t> </a:t>
            </a:r>
            <a:r>
              <a:rPr lang="en-US" sz="1200" dirty="0" err="1"/>
              <a:t>usar</a:t>
            </a:r>
            <a:r>
              <a:rPr lang="en-US" sz="1200" dirty="0"/>
              <a:t> </a:t>
            </a:r>
            <a:r>
              <a:rPr lang="en-US" sz="1200" dirty="0" err="1"/>
              <a:t>protección</a:t>
            </a:r>
            <a:r>
              <a:rPr lang="en-US" sz="1200" dirty="0"/>
              <a:t> para </a:t>
            </a:r>
            <a:r>
              <a:rPr lang="en-US" sz="1200" dirty="0" err="1"/>
              <a:t>los</a:t>
            </a:r>
            <a:r>
              <a:rPr lang="en-US" sz="1200" dirty="0"/>
              <a:t> </a:t>
            </a:r>
            <a:r>
              <a:rPr lang="en-US" sz="1200" dirty="0" err="1"/>
              <a:t>ojos</a:t>
            </a:r>
            <a:r>
              <a:rPr lang="en-US" sz="1200" dirty="0"/>
              <a:t> y / o la </a:t>
            </a:r>
            <a:r>
              <a:rPr lang="en-US" sz="1200" dirty="0" err="1"/>
              <a:t>cara</a:t>
            </a:r>
            <a:r>
              <a:rPr lang="en-US" sz="1200" dirty="0"/>
              <a:t> </a:t>
            </a:r>
            <a:r>
              <a:rPr lang="en-US" sz="1200" dirty="0" err="1"/>
              <a:t>en</a:t>
            </a:r>
            <a:r>
              <a:rPr lang="en-US" sz="1200" dirty="0"/>
              <a:t> </a:t>
            </a:r>
            <a:r>
              <a:rPr lang="en-US" sz="1200" dirty="0" err="1"/>
              <a:t>todo</a:t>
            </a:r>
            <a:r>
              <a:rPr lang="en-US" sz="1200" dirty="0"/>
              <a:t> </a:t>
            </a:r>
            <a:r>
              <a:rPr lang="en-US" sz="1200" dirty="0" err="1"/>
              <a:t>momento</a:t>
            </a:r>
            <a:r>
              <a:rPr lang="en-US" sz="1200" dirty="0"/>
              <a:t>:</a:t>
            </a:r>
          </a:p>
          <a:p>
            <a:endParaRPr lang="en-US" sz="1200" dirty="0" smtClean="0"/>
          </a:p>
          <a:p>
            <a:r>
              <a:rPr lang="en-US" sz="1200" dirty="0" err="1" smtClean="0"/>
              <a:t>Importante</a:t>
            </a:r>
            <a:r>
              <a:rPr lang="en-US" sz="1200" dirty="0" smtClean="0"/>
              <a:t> </a:t>
            </a:r>
            <a:r>
              <a:rPr lang="en-US" sz="1200" dirty="0" err="1"/>
              <a:t>estaciones</a:t>
            </a:r>
            <a:r>
              <a:rPr lang="en-US" sz="1200" dirty="0"/>
              <a:t> de </a:t>
            </a:r>
            <a:r>
              <a:rPr lang="en-US" sz="1200" dirty="0" err="1" smtClean="0"/>
              <a:t>corte</a:t>
            </a:r>
            <a:endParaRPr lang="en-US" sz="1200" dirty="0" smtClean="0"/>
          </a:p>
          <a:p>
            <a:r>
              <a:rPr lang="en-US" sz="1200" dirty="0"/>
              <a:t>A</a:t>
            </a:r>
            <a:r>
              <a:rPr lang="en-US" sz="1200" dirty="0" smtClean="0"/>
              <a:t>rea </a:t>
            </a:r>
            <a:r>
              <a:rPr lang="en-US" sz="1200" dirty="0"/>
              <a:t>de </a:t>
            </a:r>
            <a:r>
              <a:rPr lang="en-US" sz="1200" dirty="0" err="1"/>
              <a:t>manejo</a:t>
            </a:r>
            <a:r>
              <a:rPr lang="en-US" sz="1200" dirty="0"/>
              <a:t> / </a:t>
            </a:r>
            <a:r>
              <a:rPr lang="en-US" sz="1200" dirty="0" err="1"/>
              <a:t>almacenamiento</a:t>
            </a:r>
            <a:r>
              <a:rPr lang="en-US" sz="1200" dirty="0"/>
              <a:t> de </a:t>
            </a:r>
            <a:r>
              <a:rPr lang="en-US" sz="1200" dirty="0" err="1" smtClean="0"/>
              <a:t>baterías</a:t>
            </a:r>
            <a:endParaRPr lang="en-US" sz="1200" dirty="0"/>
          </a:p>
          <a:p>
            <a:r>
              <a:rPr lang="en-US" sz="1200" dirty="0" err="1" smtClean="0"/>
              <a:t>Equipo</a:t>
            </a:r>
            <a:r>
              <a:rPr lang="en-US" sz="1200" dirty="0" smtClean="0"/>
              <a:t> </a:t>
            </a:r>
            <a:r>
              <a:rPr lang="en-US" sz="1200" dirty="0"/>
              <a:t>de </a:t>
            </a:r>
            <a:r>
              <a:rPr lang="en-US" sz="1200" dirty="0" err="1" smtClean="0"/>
              <a:t>paisajismo</a:t>
            </a:r>
            <a:endParaRPr lang="en-US" sz="1200" dirty="0"/>
          </a:p>
          <a:p>
            <a:pPr>
              <a:defRPr/>
            </a:pPr>
            <a:r>
              <a:rPr lang="es-ES" sz="1200" dirty="0" smtClean="0"/>
              <a:t>El combustible</a:t>
            </a:r>
            <a:r>
              <a:rPr lang="en-US" sz="1200" dirty="0" smtClean="0"/>
              <a:t> </a:t>
            </a:r>
            <a:r>
              <a:rPr lang="en-US" sz="1200" dirty="0"/>
              <a:t>(</a:t>
            </a:r>
            <a:r>
              <a:rPr lang="en-US" sz="1200" dirty="0" err="1" smtClean="0"/>
              <a:t>gasolina</a:t>
            </a:r>
            <a:r>
              <a:rPr lang="en-US" sz="1200" dirty="0" smtClean="0"/>
              <a:t>) </a:t>
            </a:r>
            <a:endParaRPr lang="en-US" sz="1200" dirty="0"/>
          </a:p>
          <a:p>
            <a:pPr>
              <a:defRPr/>
            </a:pPr>
            <a:r>
              <a:rPr lang="en-US" sz="1200" dirty="0" err="1" smtClean="0"/>
              <a:t>Pintura</a:t>
            </a:r>
            <a:endParaRPr lang="en-US" sz="1200" dirty="0"/>
          </a:p>
          <a:p>
            <a:pPr>
              <a:defRPr/>
            </a:pPr>
            <a:r>
              <a:rPr lang="es-ES" sz="1200" dirty="0" smtClean="0"/>
              <a:t>Soldadura</a:t>
            </a:r>
            <a:endParaRPr lang="en-US" sz="1200" dirty="0"/>
          </a:p>
          <a:p>
            <a:r>
              <a:rPr lang="en-US" sz="1200" dirty="0" err="1"/>
              <a:t>Pulverizadores</a:t>
            </a:r>
            <a:r>
              <a:rPr lang="en-US" sz="1200" dirty="0"/>
              <a:t> </a:t>
            </a:r>
            <a:r>
              <a:rPr lang="en-US" sz="1200" dirty="0" err="1" smtClean="0"/>
              <a:t>insecticidas</a:t>
            </a:r>
            <a:endParaRPr lang="en-US" sz="1200" dirty="0"/>
          </a:p>
          <a:p>
            <a:r>
              <a:rPr lang="en-US" sz="1200" dirty="0" err="1" smtClean="0"/>
              <a:t>Reemplazo</a:t>
            </a:r>
            <a:r>
              <a:rPr lang="en-US" sz="1200" dirty="0" smtClean="0"/>
              <a:t> de </a:t>
            </a:r>
            <a:r>
              <a:rPr lang="en-US" sz="1200" dirty="0" err="1" smtClean="0"/>
              <a:t>luces</a:t>
            </a:r>
            <a:endParaRPr lang="en-US" sz="1200" dirty="0" smtClean="0"/>
          </a:p>
          <a:p>
            <a:r>
              <a:rPr lang="en-US" sz="1200" dirty="0" err="1" smtClean="0"/>
              <a:t>Uso</a:t>
            </a:r>
            <a:r>
              <a:rPr lang="en-US" sz="1200" dirty="0" smtClean="0"/>
              <a:t> </a:t>
            </a:r>
            <a:r>
              <a:rPr lang="en-US" sz="1200" dirty="0"/>
              <a:t>de </a:t>
            </a:r>
            <a:r>
              <a:rPr lang="en-US" sz="1200" dirty="0" err="1"/>
              <a:t>herramientas</a:t>
            </a:r>
            <a:r>
              <a:rPr lang="en-US" sz="1200" dirty="0"/>
              <a:t> </a:t>
            </a:r>
            <a:r>
              <a:rPr lang="en-US" sz="1200" dirty="0" err="1"/>
              <a:t>eléctricas</a:t>
            </a:r>
            <a:r>
              <a:rPr lang="en-US" sz="1200" dirty="0"/>
              <a:t> </a:t>
            </a:r>
            <a:r>
              <a:rPr lang="en-US" sz="1200" dirty="0" err="1" smtClean="0"/>
              <a:t>motorizadas</a:t>
            </a:r>
            <a:endParaRPr lang="en-US" sz="1200" dirty="0" smtClean="0"/>
          </a:p>
          <a:p>
            <a:r>
              <a:rPr lang="en-US" sz="1200" dirty="0" err="1"/>
              <a:t>Estaciones</a:t>
            </a:r>
            <a:r>
              <a:rPr lang="en-US" sz="1200" dirty="0"/>
              <a:t> de </a:t>
            </a:r>
            <a:r>
              <a:rPr lang="en-US" sz="1200" dirty="0" err="1"/>
              <a:t>mezclado</a:t>
            </a:r>
            <a:r>
              <a:rPr lang="en-US" sz="1200" dirty="0"/>
              <a:t> </a:t>
            </a:r>
            <a:r>
              <a:rPr lang="en-US" sz="1200" dirty="0" err="1" smtClean="0"/>
              <a:t>químico</a:t>
            </a:r>
            <a:endParaRPr lang="en-US" sz="1200" dirty="0"/>
          </a:p>
        </p:txBody>
      </p:sp>
    </p:spTree>
    <p:extLst>
      <p:ext uri="{BB962C8B-B14F-4D97-AF65-F5344CB8AC3E}">
        <p14:creationId xmlns:p14="http://schemas.microsoft.com/office/powerpoint/2010/main" val="13682042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Shape 214"/>
          <p:cNvSpPr txBox="1">
            <a:spLocks noGrp="1"/>
          </p:cNvSpPr>
          <p:nvPr>
            <p:ph type="title"/>
          </p:nvPr>
        </p:nvSpPr>
        <p:spPr>
          <a:xfrm>
            <a:off x="582612" y="136525"/>
            <a:ext cx="8428037"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3200"/>
              <a:buFont typeface="Arial"/>
              <a:buNone/>
            </a:pPr>
            <a:r>
              <a:rPr lang="en-US" sz="3200" b="1" i="0" u="none" strike="noStrike" cap="none">
                <a:solidFill>
                  <a:schemeClr val="dk1"/>
                </a:solidFill>
                <a:latin typeface="Arial"/>
                <a:ea typeface="Arial"/>
                <a:cs typeface="Arial"/>
                <a:sym typeface="Arial"/>
              </a:rPr>
              <a:t>Siega de Hierba</a:t>
            </a:r>
            <a:endParaRPr/>
          </a:p>
        </p:txBody>
      </p:sp>
      <p:sp>
        <p:nvSpPr>
          <p:cNvPr id="215" name="Shape 215"/>
          <p:cNvSpPr txBox="1">
            <a:spLocks noGrp="1"/>
          </p:cNvSpPr>
          <p:nvPr>
            <p:ph type="body" idx="1"/>
          </p:nvPr>
        </p:nvSpPr>
        <p:spPr>
          <a:xfrm>
            <a:off x="858837" y="1169987"/>
            <a:ext cx="7939087" cy="45259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Inspeccione visualmente el área a ser cortada. Quite o siegue los peligros como tocones, raíces, rocas, ramas, aspersores, mangueras, cables eléctricos, artefactos de iluminación y tuberías.</a:t>
            </a:r>
            <a:endParaRPr/>
          </a:p>
          <a:p>
            <a:pPr marL="342900" marR="0" lvl="0" indent="-342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Nunca pase por alto el interruptor de matar del mango del cortacésped</a:t>
            </a:r>
            <a:endParaRPr/>
          </a:p>
          <a:p>
            <a:pPr marL="342900" marR="0" lvl="0" indent="-342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Solo el operador puede montar en una cortadora de césped</a:t>
            </a:r>
            <a:endParaRPr/>
          </a:p>
          <a:p>
            <a:pPr marL="342900" marR="0" lvl="0" indent="-342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Ponga el cortacésped en neutral antes de encender o apagar un cortacésped</a:t>
            </a:r>
            <a:endParaRPr/>
          </a:p>
          <a:p>
            <a:pPr marL="342900" marR="0" lvl="0" indent="-342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No coloque las manos o los pies debajo de la plataforma de corte</a:t>
            </a:r>
            <a:endParaRPr/>
          </a:p>
          <a:p>
            <a:pPr marL="342900" marR="0" lvl="0" indent="-342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No dirija la descarga de césped hacia los transeúntes</a:t>
            </a:r>
            <a:endParaRPr/>
          </a:p>
          <a:p>
            <a:pPr marL="342900" marR="0" lvl="0" indent="-342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Apague la podadora antes de tirar el recogedor de hierba o de retirar la hierba obstruida de la tolva</a:t>
            </a:r>
            <a:endParaRPr/>
          </a:p>
          <a:p>
            <a:pPr marL="342900" marR="0" lvl="0" indent="-342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Siegue arriba y abajo de la pendiente, no corte en una pendiente</a:t>
            </a:r>
            <a:endParaRPr/>
          </a:p>
          <a:p>
            <a:pPr marL="342900" marR="0" lvl="0" indent="-342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Para cortar a través de una pendiente, use una podadora vertical</a:t>
            </a:r>
            <a:endParaRPr/>
          </a:p>
          <a:p>
            <a:pPr marL="342900" marR="0" lvl="0" indent="-342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Mantenga el cortacésped en marcha cuando desciende pendientes</a:t>
            </a:r>
            <a:endParaRPr/>
          </a:p>
          <a:p>
            <a:pPr marL="342900" marR="0" lvl="0" indent="-342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Deje de trabajar y salga de los límites del curso cuando los invitados jueguen</a:t>
            </a:r>
            <a:endParaRPr/>
          </a:p>
          <a:p>
            <a:pPr marL="342900" marR="0" lvl="0" indent="-342900" algn="l" rtl="0">
              <a:lnSpc>
                <a:spcPct val="100000"/>
              </a:lnSpc>
              <a:spcBef>
                <a:spcPts val="280"/>
              </a:spcBef>
              <a:spcAft>
                <a:spcPts val="0"/>
              </a:spcAft>
              <a:buClr>
                <a:schemeClr val="dk1"/>
              </a:buClr>
              <a:buSzPts val="1400"/>
              <a:buFont typeface="Arial"/>
              <a:buNone/>
            </a:pPr>
            <a:endParaRPr sz="1400" b="1" i="0" u="none" strike="noStrike" cap="none">
              <a:solidFill>
                <a:schemeClr val="dk1"/>
              </a:solidFill>
              <a:latin typeface="Arial"/>
              <a:ea typeface="Arial"/>
              <a:cs typeface="Arial"/>
              <a:sym typeface="Arial"/>
            </a:endParaRPr>
          </a:p>
          <a:p>
            <a:pPr marL="342900" marR="0" lvl="0" indent="-342900" algn="l" rtl="0">
              <a:lnSpc>
                <a:spcPct val="100000"/>
              </a:lnSpc>
              <a:spcBef>
                <a:spcPts val="280"/>
              </a:spcBef>
              <a:spcAft>
                <a:spcPts val="0"/>
              </a:spcAft>
              <a:buClr>
                <a:schemeClr val="dk1"/>
              </a:buClr>
              <a:buSzPts val="1400"/>
              <a:buFont typeface="Arial"/>
              <a:buNone/>
            </a:pPr>
            <a:r>
              <a:rPr lang="en-US" sz="1400" b="1" i="0" u="none" strike="noStrike" cap="none">
                <a:solidFill>
                  <a:schemeClr val="dk1"/>
                </a:solidFill>
                <a:latin typeface="Arial"/>
                <a:ea typeface="Arial"/>
                <a:cs typeface="Arial"/>
                <a:sym typeface="Arial"/>
              </a:rPr>
              <a:t>Obligatorio: Mire el video en Tractor y ROPS Safety</a:t>
            </a:r>
            <a:endParaRPr/>
          </a:p>
          <a:p>
            <a:pPr marL="342900" marR="0" lvl="0" indent="-342900" algn="l" rtl="0">
              <a:lnSpc>
                <a:spcPct val="100000"/>
              </a:lnSpc>
              <a:spcBef>
                <a:spcPts val="280"/>
              </a:spcBef>
              <a:spcAft>
                <a:spcPts val="0"/>
              </a:spcAft>
              <a:buClr>
                <a:schemeClr val="dk1"/>
              </a:buClr>
              <a:buSzPts val="1400"/>
              <a:buFont typeface="Arial"/>
              <a:buNone/>
            </a:pPr>
            <a:r>
              <a:rPr lang="en-US" sz="1400" b="1" i="0" u="sng" strike="noStrike" cap="none">
                <a:solidFill>
                  <a:schemeClr val="hlink"/>
                </a:solidFill>
                <a:latin typeface="Arial"/>
                <a:ea typeface="Arial"/>
                <a:cs typeface="Arial"/>
                <a:sym typeface="Arial"/>
                <a:hlinkClick r:id="rId3"/>
              </a:rPr>
              <a:t>http://partnersafety.com/tractor-training-2/</a:t>
            </a:r>
            <a:r>
              <a:rPr lang="en-US" sz="1400" b="1" i="0" u="none" strike="noStrike" cap="none">
                <a:solidFill>
                  <a:schemeClr val="dk1"/>
                </a:solidFill>
                <a:latin typeface="Arial"/>
                <a:ea typeface="Arial"/>
                <a:cs typeface="Arial"/>
                <a:sym typeface="Arial"/>
              </a:rPr>
              <a:t>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Shape 220"/>
          <p:cNvSpPr txBox="1">
            <a:spLocks noGrp="1"/>
          </p:cNvSpPr>
          <p:nvPr>
            <p:ph type="title"/>
          </p:nvPr>
        </p:nvSpPr>
        <p:spPr>
          <a:xfrm>
            <a:off x="582612" y="136525"/>
            <a:ext cx="8428037"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3200"/>
              <a:buFont typeface="Arial"/>
              <a:buNone/>
            </a:pPr>
            <a:r>
              <a:rPr lang="en-US" sz="3200" b="1" i="0" u="none" strike="noStrike" cap="none">
                <a:solidFill>
                  <a:schemeClr val="dk1"/>
                </a:solidFill>
                <a:latin typeface="Arial"/>
                <a:ea typeface="Arial"/>
                <a:cs typeface="Arial"/>
                <a:sym typeface="Arial"/>
              </a:rPr>
              <a:t>Ascensores aéreos</a:t>
            </a:r>
            <a:endParaRPr/>
          </a:p>
        </p:txBody>
      </p:sp>
      <p:sp>
        <p:nvSpPr>
          <p:cNvPr id="221" name="Shape 221"/>
          <p:cNvSpPr txBox="1">
            <a:spLocks noGrp="1"/>
          </p:cNvSpPr>
          <p:nvPr>
            <p:ph type="body" idx="1"/>
          </p:nvPr>
        </p:nvSpPr>
        <p:spPr>
          <a:xfrm>
            <a:off x="858837" y="1169987"/>
            <a:ext cx="7939087" cy="4525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400"/>
              <a:buFont typeface="Arial"/>
              <a:buNone/>
            </a:pPr>
            <a:r>
              <a:rPr lang="en-US" sz="1400" b="1" i="0" u="none" strike="noStrike" cap="none">
                <a:solidFill>
                  <a:schemeClr val="dk1"/>
                </a:solidFill>
                <a:latin typeface="Arial"/>
                <a:ea typeface="Arial"/>
                <a:cs typeface="Arial"/>
                <a:sym typeface="Arial"/>
              </a:rPr>
              <a:t>Responsabilidades del operador</a:t>
            </a:r>
            <a:endParaRPr/>
          </a:p>
          <a:p>
            <a:pPr marL="0" marR="0" lvl="0" indent="-88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Asegúrese de que todo el entrenamiento esta corriente</a:t>
            </a:r>
            <a:endParaRPr/>
          </a:p>
          <a:p>
            <a:pPr marL="0" marR="0" lvl="0" indent="-88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Lea y comprenda el manual del fabricante.</a:t>
            </a:r>
            <a:endParaRPr/>
          </a:p>
          <a:p>
            <a:pPr marL="0" marR="0" lvl="0" indent="-88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Comprenda todas las etiquetas, advertencias e instrucciones en el ascensor.</a:t>
            </a:r>
            <a:endParaRPr/>
          </a:p>
          <a:p>
            <a:pPr marL="0" marR="0" lvl="0" indent="-88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Asegúrese de que todos los ocupantes de la plataforma usen el equipo de seguridad personal apropiado para las condiciones bajo las cuales se operará la plataforma, como protección contra caídas y cascos.</a:t>
            </a:r>
            <a:endParaRPr/>
          </a:p>
          <a:p>
            <a:pPr marL="0" marR="0" lvl="0" indent="-88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Haber sido instruido por una persona calificada en el propósito y la función de cada uno de los controles.</a:t>
            </a:r>
            <a:endParaRPr/>
          </a:p>
          <a:p>
            <a:pPr marL="0" marR="0" lvl="0" indent="-88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Asegúrese de que los manuales de la máquina del fabricante: manual de operaciones, manuales de mantenimiento para cada marca y modelo de ascensor y el manual de responsabilidades (si es un elevador de tijera) se encuentren en los contenedores resistentes a la intemperie ubicados en los ascensores o en la unidad móvil.</a:t>
            </a:r>
            <a:endParaRPr/>
          </a:p>
          <a:p>
            <a:pPr marL="0" marR="0" lvl="0" indent="-88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Realice inspecciones de preinicio por escrito antes de usar el elevador cada día y realice una prueba visual y funcional. Los formularios de inspección se encuentran en el sitio web de seguridad para socios.</a:t>
            </a:r>
            <a:endParaRPr/>
          </a:p>
          <a:p>
            <a:pPr marL="0" marR="0" lvl="0" indent="-88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Conducir inspecciones en el lugar de trabajo antes y durante el uso de la elevación aérea.</a:t>
            </a:r>
            <a:endParaRPr/>
          </a:p>
          <a:p>
            <a:pPr marL="342900" marR="0" lvl="0" indent="-254000" algn="l" rtl="0">
              <a:spcBef>
                <a:spcPts val="280"/>
              </a:spcBef>
              <a:spcAft>
                <a:spcPts val="0"/>
              </a:spcAft>
              <a:buClr>
                <a:schemeClr val="dk1"/>
              </a:buClr>
              <a:buSzPts val="1400"/>
              <a:buFont typeface="Arial"/>
              <a:buNone/>
            </a:pPr>
            <a:endParaRPr sz="1400" b="0" i="0" u="none" strike="noStrike" cap="none">
              <a:solidFill>
                <a:schemeClr val="dk1"/>
              </a:solidFill>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Shape 226"/>
          <p:cNvSpPr txBox="1">
            <a:spLocks noGrp="1"/>
          </p:cNvSpPr>
          <p:nvPr>
            <p:ph type="title"/>
          </p:nvPr>
        </p:nvSpPr>
        <p:spPr>
          <a:xfrm>
            <a:off x="582612" y="136525"/>
            <a:ext cx="8428037"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3200"/>
              <a:buFont typeface="Arial"/>
              <a:buNone/>
            </a:pPr>
            <a:r>
              <a:rPr lang="en-US" sz="3200" b="1" i="0" u="none" strike="noStrike" cap="none">
                <a:solidFill>
                  <a:schemeClr val="dk1"/>
                </a:solidFill>
                <a:latin typeface="Arial"/>
                <a:ea typeface="Arial"/>
                <a:cs typeface="Arial"/>
                <a:sym typeface="Arial"/>
              </a:rPr>
              <a:t>Ascensores aéreos – Continuado</a:t>
            </a:r>
            <a:endParaRPr/>
          </a:p>
        </p:txBody>
      </p:sp>
      <p:sp>
        <p:nvSpPr>
          <p:cNvPr id="227" name="Shape 227"/>
          <p:cNvSpPr txBox="1">
            <a:spLocks noGrp="1"/>
          </p:cNvSpPr>
          <p:nvPr>
            <p:ph type="body" idx="1"/>
          </p:nvPr>
        </p:nvSpPr>
        <p:spPr>
          <a:xfrm>
            <a:off x="858837" y="1169987"/>
            <a:ext cx="7939087" cy="4525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400"/>
              <a:buFont typeface="Arial"/>
              <a:buNone/>
            </a:pPr>
            <a:r>
              <a:rPr lang="en-US" sz="1400" b="1" i="0" u="none" strike="noStrike" cap="none">
                <a:solidFill>
                  <a:schemeClr val="dk1"/>
                </a:solidFill>
                <a:latin typeface="Arial"/>
                <a:ea typeface="Arial"/>
                <a:cs typeface="Arial"/>
                <a:sym typeface="Arial"/>
              </a:rPr>
              <a:t>Responsabilidades del operador</a:t>
            </a:r>
            <a:endParaRPr/>
          </a:p>
          <a:p>
            <a:pPr marL="0" marR="0" lvl="0" indent="0" algn="l" rtl="0">
              <a:lnSpc>
                <a:spcPct val="100000"/>
              </a:lnSpc>
              <a:spcBef>
                <a:spcPts val="280"/>
              </a:spcBef>
              <a:spcAft>
                <a:spcPts val="0"/>
              </a:spcAft>
              <a:buClr>
                <a:schemeClr val="dk1"/>
              </a:buClr>
              <a:buSzPts val="1400"/>
              <a:buFont typeface="Arial"/>
              <a:buNone/>
            </a:pPr>
            <a:endParaRPr sz="1400" b="1" i="0" u="none" strike="noStrike" cap="none">
              <a:solidFill>
                <a:schemeClr val="dk1"/>
              </a:solidFill>
              <a:latin typeface="Arial"/>
              <a:ea typeface="Arial"/>
              <a:cs typeface="Arial"/>
              <a:sym typeface="Arial"/>
            </a:endParaRPr>
          </a:p>
          <a:p>
            <a:pPr marL="0" marR="0" lvl="0" indent="-88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Barricada o de otra manera proteger por estándares de las áreas de trabajo de arriba.</a:t>
            </a:r>
            <a:endParaRPr/>
          </a:p>
          <a:p>
            <a:pPr marL="0" marR="0" lvl="0" indent="-88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Observe las advertencias e instrucciones del operador para usar antes y durante cada movimiento de la plataforma.</a:t>
            </a:r>
            <a:endParaRPr/>
          </a:p>
          <a:p>
            <a:pPr marL="0" marR="0" lvl="0" indent="-88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Cierre las operaciones de levantamiento en caso de cualquier mal funcionamiento sospechado, o si existe un peligro o una condición potencialmente insegura. Notificar al supervisor de trabajo sobre cualquier problema que afecte la seguridad de las operaciones; las averías deben repararse antes de usar el elevador.</a:t>
            </a:r>
            <a:endParaRPr/>
          </a:p>
          <a:p>
            <a:pPr marL="0" marR="0" lvl="0" indent="-88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Realizar actividades de preinicio antes de realizar el trabajo.</a:t>
            </a:r>
            <a:endParaRPr/>
          </a:p>
          <a:p>
            <a:pPr marL="0" marR="0" lvl="0" indent="0" algn="l" rtl="0">
              <a:lnSpc>
                <a:spcPct val="100000"/>
              </a:lnSpc>
              <a:spcBef>
                <a:spcPts val="280"/>
              </a:spcBef>
              <a:spcAft>
                <a:spcPts val="0"/>
              </a:spcAft>
              <a:buClr>
                <a:schemeClr val="dk1"/>
              </a:buClr>
              <a:buSzPts val="1400"/>
              <a:buFont typeface="Arial"/>
              <a:buNone/>
            </a:pPr>
            <a:endParaRPr sz="1400" b="0" i="0" u="none" strike="noStrike" cap="none">
              <a:solidFill>
                <a:schemeClr val="dk1"/>
              </a:solidFill>
              <a:latin typeface="Arial"/>
              <a:ea typeface="Arial"/>
              <a:cs typeface="Arial"/>
              <a:sym typeface="Arial"/>
            </a:endParaRPr>
          </a:p>
          <a:p>
            <a:pPr marL="0" marR="0" lvl="0" indent="0" algn="l" rtl="0">
              <a:lnSpc>
                <a:spcPct val="100000"/>
              </a:lnSpc>
              <a:spcBef>
                <a:spcPts val="280"/>
              </a:spcBef>
              <a:spcAft>
                <a:spcPts val="0"/>
              </a:spcAft>
              <a:buClr>
                <a:schemeClr val="dk1"/>
              </a:buClr>
              <a:buSzPts val="1400"/>
              <a:buFont typeface="Arial"/>
              <a:buNone/>
            </a:pPr>
            <a:r>
              <a:rPr lang="en-US" sz="1400" b="0" i="0" u="none" strike="noStrike" cap="none">
                <a:solidFill>
                  <a:schemeClr val="dk1"/>
                </a:solidFill>
                <a:latin typeface="Arial"/>
                <a:ea typeface="Arial"/>
                <a:cs typeface="Arial"/>
                <a:sym typeface="Arial"/>
              </a:rPr>
              <a:t>Los elevadores aéreos normalmente no están diseñados para su uso en lugares peligrosos o en condiciones climáticas peligrosas. No opere un elevador aéreo en ubicaciones peligrosas o áreas donde puedan acumularse gases, vapores, sustancias tóxicas y monóxido de carbono (CO) o dióxido de carbono (CO2) potencialmente inflamables o explosivos. Además, no use un elevador aéreo en presencia de fuertes vientos u otras condiciones climáticas peligrosas. Consulte el manual del fabricante y la placa de identificación colocada en la máquina para determinar si está permitido operar la máquina en ubicaciones peligrosas (si corresponde).</a:t>
            </a:r>
            <a:endParaRPr/>
          </a:p>
          <a:p>
            <a:pPr marL="342900" marR="0" lvl="0" indent="-254000" algn="l" rtl="0">
              <a:spcBef>
                <a:spcPts val="280"/>
              </a:spcBef>
              <a:spcAft>
                <a:spcPts val="0"/>
              </a:spcAft>
              <a:buClr>
                <a:schemeClr val="dk1"/>
              </a:buClr>
              <a:buSzPts val="1400"/>
              <a:buFont typeface="Arial"/>
              <a:buNone/>
            </a:pPr>
            <a:endParaRPr sz="1400" b="0" i="0" u="none" strike="noStrike" cap="none">
              <a:solidFill>
                <a:schemeClr val="dk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Shape 112"/>
          <p:cNvSpPr txBox="1">
            <a:spLocks noGrp="1"/>
          </p:cNvSpPr>
          <p:nvPr>
            <p:ph type="title"/>
          </p:nvPr>
        </p:nvSpPr>
        <p:spPr>
          <a:xfrm>
            <a:off x="679450" y="136525"/>
            <a:ext cx="8229600" cy="874712"/>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2"/>
              </a:buClr>
              <a:buSzPts val="3200"/>
              <a:buFont typeface="Arial"/>
              <a:buNone/>
            </a:pPr>
            <a:r>
              <a:rPr lang="en-US" sz="3200" b="1" i="0" u="none" strike="noStrike" cap="none" dirty="0" err="1">
                <a:solidFill>
                  <a:schemeClr val="dk2"/>
                </a:solidFill>
                <a:latin typeface="Arial"/>
                <a:ea typeface="Arial"/>
                <a:cs typeface="Arial"/>
                <a:sym typeface="Arial"/>
              </a:rPr>
              <a:t>Equipo</a:t>
            </a:r>
            <a:r>
              <a:rPr lang="en-US" sz="3200" b="1" i="0" u="none" strike="noStrike" cap="none" dirty="0">
                <a:solidFill>
                  <a:schemeClr val="dk2"/>
                </a:solidFill>
                <a:latin typeface="Arial"/>
                <a:ea typeface="Arial"/>
                <a:cs typeface="Arial"/>
                <a:sym typeface="Arial"/>
              </a:rPr>
              <a:t> de </a:t>
            </a:r>
            <a:r>
              <a:rPr lang="en-US" sz="3200" b="1" i="0" u="none" strike="noStrike" cap="none" dirty="0" err="1">
                <a:solidFill>
                  <a:schemeClr val="dk2"/>
                </a:solidFill>
                <a:latin typeface="Arial"/>
                <a:ea typeface="Arial"/>
                <a:cs typeface="Arial"/>
                <a:sym typeface="Arial"/>
              </a:rPr>
              <a:t>Protección</a:t>
            </a:r>
            <a:r>
              <a:rPr lang="en-US" sz="3200" b="1" i="0" u="none" strike="noStrike" cap="none" dirty="0">
                <a:solidFill>
                  <a:schemeClr val="dk2"/>
                </a:solidFill>
                <a:latin typeface="Arial"/>
                <a:ea typeface="Arial"/>
                <a:cs typeface="Arial"/>
                <a:sym typeface="Arial"/>
              </a:rPr>
              <a:t> Personal (EPP)</a:t>
            </a:r>
            <a:endParaRPr dirty="0"/>
          </a:p>
        </p:txBody>
      </p:sp>
      <p:sp>
        <p:nvSpPr>
          <p:cNvPr id="113" name="Shape 113"/>
          <p:cNvSpPr txBox="1">
            <a:spLocks noGrp="1"/>
          </p:cNvSpPr>
          <p:nvPr>
            <p:ph type="body" idx="1"/>
          </p:nvPr>
        </p:nvSpPr>
        <p:spPr>
          <a:xfrm>
            <a:off x="969962" y="1090612"/>
            <a:ext cx="7896225" cy="476408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400"/>
              <a:buFont typeface="Arial"/>
              <a:buNone/>
            </a:pPr>
            <a:r>
              <a:rPr lang="en-US" sz="1400" b="1" i="0" u="sng" strike="noStrike" cap="none">
                <a:solidFill>
                  <a:schemeClr val="dk1"/>
                </a:solidFill>
                <a:latin typeface="Arial"/>
                <a:ea typeface="Arial"/>
                <a:cs typeface="Arial"/>
                <a:sym typeface="Arial"/>
              </a:rPr>
              <a:t>Protección para los pies (zapatos de seguridad antideslizantes y con punta de acero)</a:t>
            </a:r>
            <a:endParaRPr/>
          </a:p>
          <a:p>
            <a:pPr marL="0" marR="0" lvl="0" indent="-76200" algn="l" rtl="0">
              <a:lnSpc>
                <a:spcPct val="100000"/>
              </a:lnSpc>
              <a:spcBef>
                <a:spcPts val="240"/>
              </a:spcBef>
              <a:spcAft>
                <a:spcPts val="0"/>
              </a:spcAft>
              <a:buClr>
                <a:schemeClr val="dk1"/>
              </a:buClr>
              <a:buSzPts val="1200"/>
              <a:buFont typeface="Arial"/>
              <a:buChar char="•"/>
            </a:pPr>
            <a:r>
              <a:rPr lang="en-US" sz="1200" b="0" i="0" u="none" strike="noStrike" cap="none">
                <a:solidFill>
                  <a:schemeClr val="dk1"/>
                </a:solidFill>
                <a:latin typeface="Arial"/>
                <a:ea typeface="Arial"/>
                <a:cs typeface="Arial"/>
                <a:sym typeface="Arial"/>
              </a:rPr>
              <a:t>Es política de la compañía que todos los empleados y subcontratistas que trabajen en áreas donde exista la posibilidad de dañar, golpear, penetrar o comprimir el pie tengan que llevar zapatos de seguridad con protección antideslizante. El calzado de seguridad viene en muchas variedades para adaptarse a aplicaciones industriales muy específicas. Las siguientes son descripciones de los tipos comunes de calzado de seguridad:</a:t>
            </a:r>
            <a:endParaRPr/>
          </a:p>
          <a:p>
            <a:pPr marL="0" marR="0" lvl="0" indent="-76200" algn="l" rtl="0">
              <a:lnSpc>
                <a:spcPct val="100000"/>
              </a:lnSpc>
              <a:spcBef>
                <a:spcPts val="240"/>
              </a:spcBef>
              <a:spcAft>
                <a:spcPts val="0"/>
              </a:spcAft>
              <a:buClr>
                <a:schemeClr val="dk1"/>
              </a:buClr>
              <a:buSzPts val="1200"/>
              <a:buFont typeface="Arial"/>
              <a:buChar char="•"/>
            </a:pPr>
            <a:r>
              <a:rPr lang="en-US" sz="1200" b="0" i="0" u="none" strike="noStrike" cap="none">
                <a:solidFill>
                  <a:schemeClr val="dk1"/>
                </a:solidFill>
                <a:latin typeface="Arial"/>
                <a:ea typeface="Arial"/>
                <a:cs typeface="Arial"/>
                <a:sym typeface="Arial"/>
              </a:rPr>
              <a:t>Zapatos de seguridad con punta de acero antideslizante: los zapatos de seguridad estándar tienen un</a:t>
            </a:r>
            <a:r>
              <a:rPr lang="en-US" sz="1200"/>
              <a:t>a punta con </a:t>
            </a:r>
            <a:r>
              <a:rPr lang="en-US" sz="1200" b="0" i="0" u="none" strike="noStrike" cap="none">
                <a:solidFill>
                  <a:schemeClr val="dk1"/>
                </a:solidFill>
                <a:latin typeface="Arial"/>
                <a:ea typeface="Arial"/>
                <a:cs typeface="Arial"/>
                <a:sym typeface="Arial"/>
              </a:rPr>
              <a:t>protector para los dedos que cumple con los requisitos de prueba que se encuentran en las normas gubernamentales aplicables. El acero, el plástico reforzado y / o el caucho duro se utilizan como tapas de dedos, según su uso previsto.</a:t>
            </a:r>
            <a:endParaRPr/>
          </a:p>
          <a:p>
            <a:pPr marL="0" marR="0" lvl="0" indent="-76200" algn="l" rtl="0">
              <a:lnSpc>
                <a:spcPct val="100000"/>
              </a:lnSpc>
              <a:spcBef>
                <a:spcPts val="240"/>
              </a:spcBef>
              <a:spcAft>
                <a:spcPts val="0"/>
              </a:spcAft>
              <a:buClr>
                <a:schemeClr val="dk1"/>
              </a:buClr>
              <a:buSzPts val="1200"/>
              <a:buFont typeface="Arial"/>
              <a:buChar char="•"/>
            </a:pPr>
            <a:r>
              <a:rPr lang="en-US" sz="1200" b="0" i="0" u="none" strike="noStrike" cap="none">
                <a:solidFill>
                  <a:schemeClr val="dk1"/>
                </a:solidFill>
                <a:latin typeface="Arial"/>
                <a:ea typeface="Arial"/>
                <a:cs typeface="Arial"/>
                <a:sym typeface="Arial"/>
              </a:rPr>
              <a:t>Botas de seguridad: las botas de seguridad de goma o plástico ofrecen protección contra el aceite, el agua, los ácidos, los corrosivos o otros productos químicos industriales. Las botas de seguridad también pueden tener características tales como punteras de acero, protectores metatarsianos o plantillas resistentes a pinchazos. Algunas botas de goma están diseñadas para pasar sobre los zapatos de seguridad normales. Century Golf Partners requiere el uso de estos zapatos para los empleados cuando trabajen con ácidos o corrosivos.</a:t>
            </a:r>
            <a:endParaRPr/>
          </a:p>
          <a:p>
            <a:pPr marL="0" marR="0" lvl="0" indent="-76200" algn="l" rtl="0">
              <a:lnSpc>
                <a:spcPct val="100000"/>
              </a:lnSpc>
              <a:spcBef>
                <a:spcPts val="240"/>
              </a:spcBef>
              <a:spcAft>
                <a:spcPts val="0"/>
              </a:spcAft>
              <a:buClr>
                <a:schemeClr val="dk1"/>
              </a:buClr>
              <a:buSzPts val="1200"/>
              <a:buFont typeface="Arial"/>
              <a:buChar char="•"/>
            </a:pPr>
            <a:r>
              <a:rPr lang="en-US" sz="1200" b="0" i="0" u="none" strike="noStrike" cap="none">
                <a:solidFill>
                  <a:schemeClr val="dk1"/>
                </a:solidFill>
                <a:latin typeface="Arial"/>
                <a:ea typeface="Arial"/>
                <a:cs typeface="Arial"/>
                <a:sym typeface="Arial"/>
              </a:rPr>
              <a:t>Resistencia al deslizamiento: estos zapatos tienen suelas diseñadas para proporcionar agarre / tracción en superficies que tienen una acumulación de aceites, grasas y agua. Se deben usar zapatos antideslizantes en todas las áreas, incluida la parte delantera de la casa y la parte posterior de las operaciones de la casa.</a:t>
            </a:r>
            <a:endParaRPr/>
          </a:p>
          <a:p>
            <a:pPr marL="0" marR="0" lvl="0" indent="-76200" algn="l" rtl="0">
              <a:lnSpc>
                <a:spcPct val="100000"/>
              </a:lnSpc>
              <a:spcBef>
                <a:spcPts val="240"/>
              </a:spcBef>
              <a:spcAft>
                <a:spcPts val="0"/>
              </a:spcAft>
              <a:buClr>
                <a:schemeClr val="dk1"/>
              </a:buClr>
              <a:buSzPts val="1200"/>
              <a:buFont typeface="Arial"/>
              <a:buChar char="•"/>
            </a:pPr>
            <a:r>
              <a:rPr lang="en-US" sz="1200" b="0" i="0" u="none" strike="noStrike" cap="none">
                <a:solidFill>
                  <a:schemeClr val="dk1"/>
                </a:solidFill>
                <a:latin typeface="Arial"/>
                <a:ea typeface="Arial"/>
                <a:cs typeface="Arial"/>
                <a:sym typeface="Arial"/>
              </a:rPr>
              <a:t>Protección complementaria para los pies: estos son dispositivos que se pueden unir a la parte exterior de la zapatilla (de seguridad o de otra índole) para proporcionar protección, como dedos de seguridad, protectores metatarsianos o espaciadores.</a:t>
            </a:r>
            <a:endParaRPr/>
          </a:p>
          <a:p>
            <a:pPr marL="342900" marR="0" lvl="0" indent="-266700" algn="l" rtl="0">
              <a:spcBef>
                <a:spcPts val="240"/>
              </a:spcBef>
              <a:spcAft>
                <a:spcPts val="0"/>
              </a:spcAft>
              <a:buClr>
                <a:schemeClr val="dk1"/>
              </a:buClr>
              <a:buSzPts val="1200"/>
              <a:buFont typeface="Arial"/>
              <a:buNone/>
            </a:pPr>
            <a:endParaRPr sz="1200" b="0" i="0" u="none" strike="noStrike" cap="none">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Shape 118"/>
          <p:cNvSpPr txBox="1">
            <a:spLocks noGrp="1"/>
          </p:cNvSpPr>
          <p:nvPr>
            <p:ph type="title"/>
          </p:nvPr>
        </p:nvSpPr>
        <p:spPr>
          <a:xfrm>
            <a:off x="679450" y="136525"/>
            <a:ext cx="8229600" cy="874712"/>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2"/>
              </a:buClr>
              <a:buSzPts val="3200"/>
              <a:buFont typeface="Arial"/>
              <a:buNone/>
            </a:pPr>
            <a:r>
              <a:rPr lang="en-US" sz="3200" b="1" i="0" u="none" strike="noStrike" cap="none">
                <a:solidFill>
                  <a:schemeClr val="dk2"/>
                </a:solidFill>
                <a:latin typeface="Arial"/>
                <a:ea typeface="Arial"/>
                <a:cs typeface="Arial"/>
                <a:sym typeface="Arial"/>
              </a:rPr>
              <a:t>Equipo de Protección Personal (EPP)</a:t>
            </a:r>
            <a:endParaRPr/>
          </a:p>
        </p:txBody>
      </p:sp>
      <p:sp>
        <p:nvSpPr>
          <p:cNvPr id="119" name="Shape 119"/>
          <p:cNvSpPr txBox="1">
            <a:spLocks noGrp="1"/>
          </p:cNvSpPr>
          <p:nvPr>
            <p:ph type="body" idx="1"/>
          </p:nvPr>
        </p:nvSpPr>
        <p:spPr>
          <a:xfrm>
            <a:off x="969962" y="1090612"/>
            <a:ext cx="7896225" cy="476408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400"/>
              <a:buFont typeface="Arial"/>
              <a:buNone/>
            </a:pPr>
            <a:r>
              <a:rPr lang="en-US" sz="1400" b="1" i="0" u="sng" strike="noStrike" cap="none">
                <a:solidFill>
                  <a:schemeClr val="dk1"/>
                </a:solidFill>
                <a:latin typeface="Arial"/>
                <a:ea typeface="Arial"/>
                <a:cs typeface="Arial"/>
                <a:sym typeface="Arial"/>
              </a:rPr>
              <a:t>Protección para las manos - Guantes</a:t>
            </a:r>
            <a:endParaRPr/>
          </a:p>
          <a:p>
            <a:pPr marL="0" marR="0" lvl="0" indent="-88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Los empleados (incluidos los Empleados y subcontratistas temporales) que trabajan en áreas de trabajo designadas donde podrían producirse lesiones por exposición a productos químicos, compresión y calor o por penetración deben usar guantes para ayudar a prevenir lesiones en las manos como cortes, quemaduras y exposición a productos químicos. Además, los empleados que trabajen con instrumentos y equipos afilados deben usar guantes de Kevlar (llenos o con 3 dedos). El incumplimiento dará lugar a medidas disciplinarias hasta e incluso el despido. Los empleados en las siguientes áreas de trabajo designadas deben usar guantes de protección.</a:t>
            </a:r>
            <a:endParaRPr/>
          </a:p>
          <a:p>
            <a:pPr marL="0" marR="0" lvl="0" indent="-88900" algn="l" rtl="0">
              <a:lnSpc>
                <a:spcPct val="100000"/>
              </a:lnSpc>
              <a:spcBef>
                <a:spcPts val="280"/>
              </a:spcBef>
              <a:spcAft>
                <a:spcPts val="0"/>
              </a:spcAft>
              <a:buClr>
                <a:schemeClr val="dk1"/>
              </a:buClr>
              <a:buSzPts val="1400"/>
              <a:buFont typeface="Arial"/>
              <a:buChar char="•"/>
            </a:pPr>
            <a:r>
              <a:rPr lang="en-US" sz="1400" b="1" i="0" u="sng" strike="noStrike" cap="none">
                <a:solidFill>
                  <a:schemeClr val="dk1"/>
                </a:solidFill>
                <a:latin typeface="Arial"/>
                <a:ea typeface="Arial"/>
                <a:cs typeface="Arial"/>
                <a:sym typeface="Arial"/>
              </a:rPr>
              <a:t>Mantenimiento de la piscina:</a:t>
            </a:r>
            <a:r>
              <a:rPr lang="en-US" sz="1400" b="0" i="0" u="none" strike="noStrike" cap="none">
                <a:solidFill>
                  <a:schemeClr val="dk1"/>
                </a:solidFill>
                <a:latin typeface="Arial"/>
                <a:ea typeface="Arial"/>
                <a:cs typeface="Arial"/>
                <a:sym typeface="Arial"/>
              </a:rPr>
              <a:t> guantes resistentes a productos químicos</a:t>
            </a:r>
            <a:endParaRPr/>
          </a:p>
          <a:p>
            <a:pPr marL="0" marR="0" lvl="0" indent="-88900" algn="l" rtl="0">
              <a:lnSpc>
                <a:spcPct val="100000"/>
              </a:lnSpc>
              <a:spcBef>
                <a:spcPts val="280"/>
              </a:spcBef>
              <a:spcAft>
                <a:spcPts val="0"/>
              </a:spcAft>
              <a:buClr>
                <a:schemeClr val="dk1"/>
              </a:buClr>
              <a:buSzPts val="1400"/>
              <a:buFont typeface="Arial"/>
              <a:buChar char="•"/>
            </a:pPr>
            <a:r>
              <a:rPr lang="en-US" sz="1400" b="1" i="0" u="sng" strike="noStrike" cap="none">
                <a:solidFill>
                  <a:schemeClr val="dk1"/>
                </a:solidFill>
                <a:latin typeface="Arial"/>
                <a:ea typeface="Arial"/>
                <a:cs typeface="Arial"/>
                <a:sym typeface="Arial"/>
              </a:rPr>
              <a:t>Mantenimiento del terreno:</a:t>
            </a:r>
            <a:r>
              <a:rPr lang="en-US" sz="1400" b="0" i="0" u="none" strike="noStrike" cap="none">
                <a:solidFill>
                  <a:schemeClr val="dk1"/>
                </a:solidFill>
                <a:latin typeface="Arial"/>
                <a:ea typeface="Arial"/>
                <a:cs typeface="Arial"/>
                <a:sym typeface="Arial"/>
              </a:rPr>
              <a:t> guantes resistentes a la abrasión / corte y / o guantes resistentes a productos químicos, guantes de cuero para soldar.</a:t>
            </a:r>
            <a:endParaRPr/>
          </a:p>
          <a:p>
            <a:pPr marL="0" marR="0" lvl="0" indent="0" algn="l" rtl="0">
              <a:lnSpc>
                <a:spcPct val="100000"/>
              </a:lnSpc>
              <a:spcBef>
                <a:spcPts val="280"/>
              </a:spcBef>
              <a:spcAft>
                <a:spcPts val="0"/>
              </a:spcAft>
              <a:buClr>
                <a:schemeClr val="dk1"/>
              </a:buClr>
              <a:buSzPts val="1400"/>
              <a:buFont typeface="Arial"/>
              <a:buNone/>
            </a:pPr>
            <a:endParaRPr sz="1400" b="0" i="0" u="none" strike="noStrike" cap="none">
              <a:solidFill>
                <a:schemeClr val="dk1"/>
              </a:solidFill>
              <a:latin typeface="Arial"/>
              <a:ea typeface="Arial"/>
              <a:cs typeface="Arial"/>
              <a:sym typeface="Arial"/>
            </a:endParaRPr>
          </a:p>
          <a:p>
            <a:pPr marL="0" marR="0" lvl="0" indent="0" algn="l" rtl="0">
              <a:lnSpc>
                <a:spcPct val="100000"/>
              </a:lnSpc>
              <a:spcBef>
                <a:spcPts val="280"/>
              </a:spcBef>
              <a:spcAft>
                <a:spcPts val="0"/>
              </a:spcAft>
              <a:buClr>
                <a:schemeClr val="dk1"/>
              </a:buClr>
              <a:buSzPts val="1400"/>
              <a:buFont typeface="Arial"/>
              <a:buNone/>
            </a:pPr>
            <a:r>
              <a:rPr lang="en-US" sz="1400" b="0" i="0" u="none" strike="noStrike" cap="none">
                <a:solidFill>
                  <a:schemeClr val="dk1"/>
                </a:solidFill>
                <a:latin typeface="Arial"/>
                <a:ea typeface="Arial"/>
                <a:cs typeface="Arial"/>
                <a:sym typeface="Arial"/>
              </a:rPr>
              <a:t>Todos los gerentes y supervisores de departamento son responsables de garantizar que los empleados cumplan con esta política. Todos los empleados que deben usar guantes protectores deben inspeccionar rutinariamente y cuidar adecuadamente sus guantes asignados (si los guantes no son desechables).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txBox="1">
            <a:spLocks noGrp="1"/>
          </p:cNvSpPr>
          <p:nvPr>
            <p:ph type="title"/>
          </p:nvPr>
        </p:nvSpPr>
        <p:spPr>
          <a:xfrm>
            <a:off x="679450" y="136525"/>
            <a:ext cx="8229600" cy="874712"/>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2"/>
              </a:buClr>
              <a:buSzPts val="3200"/>
              <a:buFont typeface="Arial"/>
              <a:buNone/>
            </a:pPr>
            <a:r>
              <a:rPr lang="en-US" sz="3200" b="1" i="0" u="none" strike="noStrike" cap="none">
                <a:solidFill>
                  <a:schemeClr val="dk2"/>
                </a:solidFill>
                <a:latin typeface="Arial"/>
                <a:ea typeface="Arial"/>
                <a:cs typeface="Arial"/>
                <a:sym typeface="Arial"/>
              </a:rPr>
              <a:t>Equipo de Protección Personal (EPP)</a:t>
            </a:r>
            <a:endParaRPr/>
          </a:p>
        </p:txBody>
      </p:sp>
      <p:sp>
        <p:nvSpPr>
          <p:cNvPr id="125" name="Shape 125"/>
          <p:cNvSpPr txBox="1">
            <a:spLocks noGrp="1"/>
          </p:cNvSpPr>
          <p:nvPr>
            <p:ph type="body" idx="1"/>
          </p:nvPr>
        </p:nvSpPr>
        <p:spPr>
          <a:xfrm>
            <a:off x="846137" y="808037"/>
            <a:ext cx="7896225" cy="476408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400"/>
              <a:buFont typeface="Arial"/>
              <a:buNone/>
            </a:pPr>
            <a:r>
              <a:rPr lang="en-US" sz="1400" b="1" i="0" u="none" strike="noStrike" cap="none">
                <a:solidFill>
                  <a:schemeClr val="dk1"/>
                </a:solidFill>
                <a:latin typeface="Arial"/>
                <a:ea typeface="Arial"/>
                <a:cs typeface="Arial"/>
                <a:sym typeface="Arial"/>
              </a:rPr>
              <a:t>Protección auditiva: tapones para los oídos o manguitos</a:t>
            </a:r>
            <a:endParaRPr/>
          </a:p>
          <a:p>
            <a:pPr marL="0" marR="0" lvl="0" indent="-88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Empleados, temporales Empleados y subcontratistas que trabajan en áreas de trabajo designadas y / o asignaciones de trabajo fueron lesiones que podrían ocurrir por exposiciones a ruido excesivo (niveles de decibelios superiores a 90 decibelios) creados a partir de generadores, motores, ventiladores de ventilación o otros están obligados a usar protección auditiva para ayudar a prevenir la pérdida de audición. Típicamente, esto involucra a los empleados que trabajan para el departamento de mantenimiento.</a:t>
            </a:r>
            <a:endParaRPr/>
          </a:p>
          <a:p>
            <a:pPr marL="0" marR="0" lvl="0" indent="0" algn="l" rtl="0">
              <a:lnSpc>
                <a:spcPct val="100000"/>
              </a:lnSpc>
              <a:spcBef>
                <a:spcPts val="280"/>
              </a:spcBef>
              <a:spcAft>
                <a:spcPts val="0"/>
              </a:spcAft>
              <a:buClr>
                <a:schemeClr val="dk1"/>
              </a:buClr>
              <a:buSzPts val="1400"/>
              <a:buFont typeface="Arial"/>
              <a:buNone/>
            </a:pPr>
            <a:r>
              <a:rPr lang="en-US" sz="1400" b="1" i="0" u="none" strike="noStrike" cap="none">
                <a:solidFill>
                  <a:schemeClr val="dk1"/>
                </a:solidFill>
                <a:latin typeface="Arial"/>
                <a:ea typeface="Arial"/>
                <a:cs typeface="Arial"/>
                <a:sym typeface="Arial"/>
              </a:rPr>
              <a:t>Protección respiratoria</a:t>
            </a:r>
            <a:endParaRPr/>
          </a:p>
          <a:p>
            <a:pPr marL="0" marR="0" lvl="0" indent="-88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Los empleados (incluidos los empleados temporales y subcontratistas) que trabajan en el taller de pintura, donde exista una posible exposición al polvo o partículas irritantes, y los vapores derivados de operaciones de limpieza, mezclado y pintura deben usar APR de media cara con vapor orgánico respiradores de cartucho. Típicamente, esto involucra a los empleados que trabajan en el departamento de mantenimiento. (Para obtener más información sobre el Programa de Protección Respiratoria, consulte la Sección II.8).</a:t>
            </a:r>
            <a:endParaRPr/>
          </a:p>
          <a:p>
            <a:pPr marL="0" marR="0" lvl="0" indent="0" algn="l" rtl="0">
              <a:lnSpc>
                <a:spcPct val="100000"/>
              </a:lnSpc>
              <a:spcBef>
                <a:spcPts val="280"/>
              </a:spcBef>
              <a:spcAft>
                <a:spcPts val="0"/>
              </a:spcAft>
              <a:buClr>
                <a:schemeClr val="dk1"/>
              </a:buClr>
              <a:buSzPts val="1400"/>
              <a:buFont typeface="Arial"/>
              <a:buNone/>
            </a:pPr>
            <a:r>
              <a:rPr lang="en-US" sz="1400" b="1" i="0" u="none" strike="noStrike" cap="none">
                <a:solidFill>
                  <a:schemeClr val="dk1"/>
                </a:solidFill>
                <a:latin typeface="Arial"/>
                <a:ea typeface="Arial"/>
                <a:cs typeface="Arial"/>
                <a:sym typeface="Arial"/>
              </a:rPr>
              <a:t>Protección para la cabeza - Sombreros duros</a:t>
            </a:r>
            <a:endParaRPr/>
          </a:p>
          <a:p>
            <a:pPr marL="0" marR="0" lvl="0" indent="-88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Century Golf Partners actualmente no participa en ninguna actividad que justifique la protección de la cabeza. Sin embargo, esto será re-evaluado anualmente por el comité de seguridad y actualizado según sea necesario. Se requiere que los trabajadores subcontratados usen cascos de seguridad si se les asigna a las áreas de trabajo con riesgos generales o posibles incidentes "golpeados". Los supervisores de mantenimiento, junto con los gerentes de departamento individuales, decidirán caso por caso si se requerirán casquetes para cada subcontratista antes del inicio del trabajo.</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Shape 130"/>
          <p:cNvSpPr txBox="1">
            <a:spLocks noGrp="1"/>
          </p:cNvSpPr>
          <p:nvPr>
            <p:ph type="title"/>
          </p:nvPr>
        </p:nvSpPr>
        <p:spPr>
          <a:xfrm>
            <a:off x="582612" y="136525"/>
            <a:ext cx="8428037"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SzPts val="3200"/>
              <a:buFont typeface="Arial"/>
              <a:buNone/>
            </a:pPr>
            <a:r>
              <a:rPr lang="en-US" sz="3200" b="1" i="0" u="none" strike="noStrike" cap="none">
                <a:solidFill>
                  <a:schemeClr val="dk2"/>
                </a:solidFill>
                <a:latin typeface="Arial"/>
                <a:ea typeface="Arial"/>
                <a:cs typeface="Arial"/>
                <a:sym typeface="Arial"/>
              </a:rPr>
              <a:t>Estrés térmico</a:t>
            </a:r>
            <a:endParaRPr/>
          </a:p>
        </p:txBody>
      </p:sp>
      <p:sp>
        <p:nvSpPr>
          <p:cNvPr id="131" name="Shape 131"/>
          <p:cNvSpPr txBox="1">
            <a:spLocks noGrp="1"/>
          </p:cNvSpPr>
          <p:nvPr>
            <p:ph type="body" idx="1"/>
          </p:nvPr>
        </p:nvSpPr>
        <p:spPr>
          <a:xfrm>
            <a:off x="911225" y="957262"/>
            <a:ext cx="7939087" cy="4525962"/>
          </a:xfrm>
          <a:prstGeom prst="rect">
            <a:avLst/>
          </a:prstGeom>
          <a:noFill/>
          <a:ln>
            <a:noFill/>
          </a:ln>
        </p:spPr>
        <p:txBody>
          <a:bodyPr spcFirstLastPara="1" wrap="square" lIns="91425" tIns="45700" rIns="91425" bIns="45700" anchor="t" anchorCtr="0">
            <a:noAutofit/>
          </a:bodyPr>
          <a:lstStyle/>
          <a:p>
            <a:pPr marL="342900" marR="0" lvl="0" indent="-228600" algn="l" rtl="0">
              <a:lnSpc>
                <a:spcPct val="90000"/>
              </a:lnSpc>
              <a:spcBef>
                <a:spcPts val="0"/>
              </a:spcBef>
              <a:spcAft>
                <a:spcPts val="0"/>
              </a:spcAft>
              <a:buClr>
                <a:schemeClr val="dk1"/>
              </a:buClr>
              <a:buSzPts val="1800"/>
              <a:buFont typeface="Arial"/>
              <a:buNone/>
            </a:pPr>
            <a:endParaRPr sz="1800" b="1" i="0" u="none" strike="noStrike" cap="none">
              <a:solidFill>
                <a:schemeClr val="dk1"/>
              </a:solidFill>
              <a:latin typeface="Arial"/>
              <a:ea typeface="Arial"/>
              <a:cs typeface="Arial"/>
              <a:sym typeface="Arial"/>
            </a:endParaRPr>
          </a:p>
          <a:p>
            <a:pPr marL="342900" marR="0" lvl="0" indent="-342900" algn="l" rtl="0">
              <a:lnSpc>
                <a:spcPct val="90000"/>
              </a:lnSpc>
              <a:spcBef>
                <a:spcPts val="360"/>
              </a:spcBef>
              <a:spcAft>
                <a:spcPts val="0"/>
              </a:spcAft>
              <a:buClr>
                <a:schemeClr val="dk1"/>
              </a:buClr>
              <a:buSzPts val="1800"/>
              <a:buFont typeface="Arial"/>
              <a:buNone/>
            </a:pPr>
            <a:r>
              <a:rPr lang="en-US" sz="1800" b="0" i="0" u="none" strike="noStrike" cap="none">
                <a:solidFill>
                  <a:schemeClr val="dk1"/>
                </a:solidFill>
                <a:latin typeface="Arial"/>
                <a:ea typeface="Arial"/>
                <a:cs typeface="Arial"/>
                <a:sym typeface="Arial"/>
              </a:rPr>
              <a:t>La mejor defensa contra las enfermedades relacionadas con el calor es la prevención. Mantenerse fresco, aumentar </a:t>
            </a:r>
            <a:r>
              <a:rPr lang="en-US" sz="1800"/>
              <a:t>el consumo</a:t>
            </a:r>
            <a:r>
              <a:rPr lang="en-US" sz="1800" b="0" i="0" u="none" strike="noStrike" cap="none">
                <a:solidFill>
                  <a:schemeClr val="dk1"/>
                </a:solidFill>
                <a:latin typeface="Arial"/>
                <a:ea typeface="Arial"/>
                <a:cs typeface="Arial"/>
                <a:sym typeface="Arial"/>
              </a:rPr>
              <a:t> de líquidos y traer la ropa adecuada durante el clima cálido puede ayudar al cuerpo a hacer frente. Los siguientes son algunos consejos para que los empleados se protejan durante el calor extremo:</a:t>
            </a:r>
            <a:endParaRPr/>
          </a:p>
          <a:p>
            <a:pPr marL="342900" marR="0" lvl="0" indent="-342900" algn="l" rtl="0">
              <a:lnSpc>
                <a:spcPct val="90000"/>
              </a:lnSpc>
              <a:spcBef>
                <a:spcPts val="36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Beber agua regularmente y con frequencia</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Evite las bebidas con alcohol o cafeína</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Posponer las tareas al aire libre o programar el trabajo para la </a:t>
            </a:r>
            <a:r>
              <a:rPr lang="en-US" sz="1600"/>
              <a:t>mañana</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Use ropa </a:t>
            </a:r>
            <a:r>
              <a:rPr lang="en-US" sz="1600"/>
              <a:t>no ajustada</a:t>
            </a:r>
            <a:r>
              <a:rPr lang="en-US" sz="1600" b="0" i="0" u="none" strike="noStrike" cap="none">
                <a:solidFill>
                  <a:schemeClr val="dk1"/>
                </a:solidFill>
                <a:latin typeface="Arial"/>
                <a:ea typeface="Arial"/>
                <a:cs typeface="Arial"/>
                <a:sym typeface="Arial"/>
              </a:rPr>
              <a:t>, ligera y de colores claros</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Protege la cara y la cabeza usando un sombrero, gorro, o cachuc</a:t>
            </a:r>
            <a:r>
              <a:rPr lang="en-US" sz="1600"/>
              <a:t>ha</a:t>
            </a:r>
            <a:r>
              <a:rPr lang="en-US" sz="1600" b="0" i="0" u="none" strike="noStrike" cap="none">
                <a:solidFill>
                  <a:schemeClr val="dk1"/>
                </a:solidFill>
                <a:latin typeface="Arial"/>
                <a:ea typeface="Arial"/>
                <a:cs typeface="Arial"/>
                <a:sym typeface="Arial"/>
              </a:rPr>
              <a:t> </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Toma descansos frecuentes</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Use gafas de sol absorbentes de </a:t>
            </a:r>
            <a:r>
              <a:rPr lang="en-US" sz="1600"/>
              <a:t>rayos ultravioletas</a:t>
            </a:r>
            <a:r>
              <a:rPr lang="en-US" sz="1600" b="0" i="0" u="none" strike="noStrike" cap="none">
                <a:solidFill>
                  <a:schemeClr val="dk1"/>
                </a:solidFill>
                <a:latin typeface="Arial"/>
                <a:ea typeface="Arial"/>
                <a:cs typeface="Arial"/>
                <a:sym typeface="Arial"/>
              </a:rPr>
              <a:t> para proteger los ojos.</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Reducir la velocidad del trabajo</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Use bloqueador solar (no protector solar)</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582612" y="136525"/>
            <a:ext cx="8428037"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SzPts val="3200"/>
              <a:buFont typeface="Arial"/>
              <a:buNone/>
            </a:pPr>
            <a:r>
              <a:rPr lang="en-US" sz="3200" b="1" i="0" u="none" strike="noStrike" cap="none">
                <a:solidFill>
                  <a:schemeClr val="dk2"/>
                </a:solidFill>
                <a:latin typeface="Arial"/>
                <a:ea typeface="Arial"/>
                <a:cs typeface="Arial"/>
                <a:sym typeface="Arial"/>
              </a:rPr>
              <a:t>Mordeduras de veneno de hiedra e insectos</a:t>
            </a:r>
            <a:endParaRPr/>
          </a:p>
        </p:txBody>
      </p:sp>
      <p:sp>
        <p:nvSpPr>
          <p:cNvPr id="137" name="Shape 137"/>
          <p:cNvSpPr txBox="1">
            <a:spLocks noGrp="1"/>
          </p:cNvSpPr>
          <p:nvPr>
            <p:ph type="body" idx="1"/>
          </p:nvPr>
        </p:nvSpPr>
        <p:spPr>
          <a:xfrm>
            <a:off x="858837" y="1169987"/>
            <a:ext cx="7939087" cy="4525962"/>
          </a:xfrm>
          <a:prstGeom prst="rect">
            <a:avLst/>
          </a:prstGeom>
          <a:noFill/>
          <a:ln>
            <a:noFill/>
          </a:ln>
        </p:spPr>
        <p:txBody>
          <a:bodyPr spcFirstLastPara="1" wrap="square" lIns="91425" tIns="45700" rIns="91425" bIns="45700" anchor="t" anchorCtr="0">
            <a:noAutofit/>
          </a:bodyPr>
          <a:lstStyle/>
          <a:p>
            <a:pPr marL="342900" marR="0" lvl="0" indent="-228600" algn="l" rtl="0">
              <a:lnSpc>
                <a:spcPct val="90000"/>
              </a:lnSpc>
              <a:spcBef>
                <a:spcPts val="0"/>
              </a:spcBef>
              <a:spcAft>
                <a:spcPts val="0"/>
              </a:spcAft>
              <a:buClr>
                <a:schemeClr val="dk1"/>
              </a:buClr>
              <a:buSzPts val="1800"/>
              <a:buFont typeface="Arial"/>
              <a:buNone/>
            </a:pPr>
            <a:endParaRPr sz="1800" b="1" i="0" u="none" strike="noStrike" cap="none">
              <a:solidFill>
                <a:schemeClr val="dk1"/>
              </a:solidFill>
              <a:latin typeface="Arial"/>
              <a:ea typeface="Arial"/>
              <a:cs typeface="Arial"/>
              <a:sym typeface="Arial"/>
            </a:endParaRPr>
          </a:p>
          <a:p>
            <a:pPr marL="342900" marR="0" lvl="0" indent="-342900" algn="l" rtl="0">
              <a:lnSpc>
                <a:spcPct val="90000"/>
              </a:lnSpc>
              <a:spcBef>
                <a:spcPts val="360"/>
              </a:spcBef>
              <a:spcAft>
                <a:spcPts val="0"/>
              </a:spcAft>
              <a:buClr>
                <a:schemeClr val="dk1"/>
              </a:buClr>
              <a:buSzPts val="1800"/>
              <a:buFont typeface="Arial"/>
              <a:buNone/>
            </a:pPr>
            <a:r>
              <a:rPr lang="en-US" sz="1800" b="0" i="0" u="none" strike="noStrike" cap="none">
                <a:solidFill>
                  <a:schemeClr val="dk1"/>
                </a:solidFill>
                <a:latin typeface="Arial"/>
                <a:ea typeface="Arial"/>
                <a:cs typeface="Arial"/>
                <a:sym typeface="Arial"/>
              </a:rPr>
              <a:t>Use ropa de protección- Camisas de manga larga y pantalones largos</a:t>
            </a:r>
            <a:endParaRPr/>
          </a:p>
          <a:p>
            <a:pPr marL="342900" marR="0" lvl="0" indent="-342900" algn="l" rtl="0">
              <a:lnSpc>
                <a:spcPct val="90000"/>
              </a:lnSpc>
              <a:spcBef>
                <a:spcPts val="32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a:p>
            <a:pPr marL="342900" marR="0" lvl="0" indent="-342900" algn="l" rtl="0">
              <a:lnSpc>
                <a:spcPct val="90000"/>
              </a:lnSpc>
              <a:spcBef>
                <a:spcPts val="320"/>
              </a:spcBef>
              <a:spcAft>
                <a:spcPts val="0"/>
              </a:spcAft>
              <a:buClr>
                <a:schemeClr val="dk1"/>
              </a:buClr>
              <a:buSzPts val="1600"/>
              <a:buFont typeface="Arial"/>
              <a:buNone/>
            </a:pPr>
            <a:r>
              <a:rPr lang="en-US" sz="1600" b="0" i="0" u="none" strike="noStrike" cap="none">
                <a:solidFill>
                  <a:schemeClr val="dk1"/>
                </a:solidFill>
                <a:latin typeface="Arial"/>
                <a:ea typeface="Arial"/>
                <a:cs typeface="Arial"/>
                <a:sym typeface="Arial"/>
              </a:rPr>
              <a:t>Use repelente de insectos: busque ingredientes activos</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Deet</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Picaridin-IR3535</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Aceite de eucalipto de limón</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Para-menthane-diol</a:t>
            </a:r>
            <a:endParaRPr/>
          </a:p>
          <a:p>
            <a:pPr marL="342900" marR="0" lvl="0" indent="-342900" algn="l" rtl="0">
              <a:lnSpc>
                <a:spcPct val="90000"/>
              </a:lnSpc>
              <a:spcBef>
                <a:spcPts val="36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a:p>
            <a:pPr marL="342900" marR="0" lvl="0" indent="-342900" algn="l" rtl="0">
              <a:lnSpc>
                <a:spcPct val="90000"/>
              </a:lnSpc>
              <a:spcBef>
                <a:spcPts val="360"/>
              </a:spcBef>
              <a:spcAft>
                <a:spcPts val="0"/>
              </a:spcAft>
              <a:buClr>
                <a:schemeClr val="dk1"/>
              </a:buClr>
              <a:buSzPts val="1800"/>
              <a:buFont typeface="Arial"/>
              <a:buNone/>
            </a:pPr>
            <a:r>
              <a:rPr lang="en-US" sz="1800" b="0" i="0" u="none" strike="noStrike" cap="none">
                <a:solidFill>
                  <a:schemeClr val="dk1"/>
                </a:solidFill>
                <a:latin typeface="Arial"/>
                <a:ea typeface="Arial"/>
                <a:cs typeface="Arial"/>
                <a:sym typeface="Arial"/>
              </a:rPr>
              <a:t>Si es alérgico a las picaduras de abeja, notifique a su supervisor y tenga a mano un EpiPen.</a:t>
            </a:r>
            <a:endParaRPr/>
          </a:p>
          <a:p>
            <a:pPr marL="342900" marR="0" lvl="0" indent="-342900" algn="l" rtl="0">
              <a:lnSpc>
                <a:spcPct val="90000"/>
              </a:lnSpc>
              <a:spcBef>
                <a:spcPts val="36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a:p>
            <a:pPr marL="342900" marR="0" lvl="0" indent="-342900" algn="l" rtl="0">
              <a:lnSpc>
                <a:spcPct val="90000"/>
              </a:lnSpc>
              <a:spcBef>
                <a:spcPts val="360"/>
              </a:spcBef>
              <a:spcAft>
                <a:spcPts val="0"/>
              </a:spcAft>
              <a:buClr>
                <a:schemeClr val="dk1"/>
              </a:buClr>
              <a:buSzPts val="1800"/>
              <a:buFont typeface="Arial"/>
              <a:buNone/>
            </a:pPr>
            <a:r>
              <a:rPr lang="en-US" sz="1800" b="0" i="0" u="none" strike="noStrike" cap="none">
                <a:solidFill>
                  <a:schemeClr val="dk1"/>
                </a:solidFill>
                <a:latin typeface="Arial"/>
                <a:ea typeface="Arial"/>
                <a:cs typeface="Arial"/>
                <a:sym typeface="Arial"/>
              </a:rPr>
              <a:t>Si está expuesto a hierba venenosa, ducha fría, remojo con agua salada y no ra</a:t>
            </a:r>
            <a:r>
              <a:rPr lang="en-US" sz="1800"/>
              <a:t>sque</a:t>
            </a:r>
            <a:r>
              <a:rPr lang="en-US" sz="1800" b="0" i="0" u="none" strike="noStrike" cap="none">
                <a:solidFill>
                  <a:schemeClr val="dk1"/>
                </a:solidFill>
                <a:latin typeface="Arial"/>
                <a:ea typeface="Arial"/>
                <a:cs typeface="Arial"/>
                <a:sym typeface="Arial"/>
              </a:rPr>
              <a:t> el área afectada</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Shape 142"/>
          <p:cNvSpPr txBox="1">
            <a:spLocks noGrp="1"/>
          </p:cNvSpPr>
          <p:nvPr>
            <p:ph type="title"/>
          </p:nvPr>
        </p:nvSpPr>
        <p:spPr>
          <a:xfrm>
            <a:off x="582612" y="136525"/>
            <a:ext cx="8428037"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SzPts val="3200"/>
              <a:buFont typeface="Arial"/>
              <a:buNone/>
            </a:pPr>
            <a:r>
              <a:rPr lang="en-US" sz="3200" b="1" i="0" u="none" strike="noStrike" cap="none">
                <a:solidFill>
                  <a:schemeClr val="dk2"/>
                </a:solidFill>
                <a:latin typeface="Arial"/>
                <a:ea typeface="Arial"/>
                <a:cs typeface="Arial"/>
                <a:sym typeface="Arial"/>
              </a:rPr>
              <a:t>Operando un ventilador de forma segura</a:t>
            </a:r>
            <a:endParaRPr/>
          </a:p>
        </p:txBody>
      </p:sp>
      <p:sp>
        <p:nvSpPr>
          <p:cNvPr id="143" name="Shape 143"/>
          <p:cNvSpPr txBox="1">
            <a:spLocks noGrp="1"/>
          </p:cNvSpPr>
          <p:nvPr>
            <p:ph type="body" idx="1"/>
          </p:nvPr>
        </p:nvSpPr>
        <p:spPr>
          <a:xfrm>
            <a:off x="858837" y="1169987"/>
            <a:ext cx="7939087" cy="4525962"/>
          </a:xfrm>
          <a:prstGeom prst="rect">
            <a:avLst/>
          </a:prstGeom>
          <a:noFill/>
          <a:ln>
            <a:noFill/>
          </a:ln>
        </p:spPr>
        <p:txBody>
          <a:bodyPr spcFirstLastPara="1" wrap="square" lIns="91425" tIns="45700" rIns="91425" bIns="45700" anchor="t" anchorCtr="0">
            <a:noAutofit/>
          </a:bodyPr>
          <a:lstStyle/>
          <a:p>
            <a:pPr marL="342900" marR="0" lvl="0" indent="-228600" algn="l" rtl="0">
              <a:lnSpc>
                <a:spcPct val="90000"/>
              </a:lnSpc>
              <a:spcBef>
                <a:spcPts val="0"/>
              </a:spcBef>
              <a:spcAft>
                <a:spcPts val="0"/>
              </a:spcAft>
              <a:buClr>
                <a:schemeClr val="dk1"/>
              </a:buClr>
              <a:buSzPts val="1800"/>
              <a:buFont typeface="Arial"/>
              <a:buNone/>
            </a:pPr>
            <a:endParaRPr sz="1800" b="1" i="0" u="none" strike="noStrike" cap="none">
              <a:solidFill>
                <a:schemeClr val="dk1"/>
              </a:solidFill>
              <a:latin typeface="Arial"/>
              <a:ea typeface="Arial"/>
              <a:cs typeface="Arial"/>
              <a:sym typeface="Arial"/>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Siempre use EPP: proteja los ojos de objetos voladores con una mascarilla o anteojos.</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Use un respirador o máscara en condiciones extremadamente polvorientas</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Llena el tanque de combustible afuera sobre el suelo desnudo</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Muévase al menos a 10 pies del punto de abastecimiento de combustible antes de arrancar el motor</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Arranque y haga funcionar la unidad en posición vertical</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No arranque ni detenga el motor dentro de un edificio cerrado</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Nunca opere </a:t>
            </a:r>
            <a:r>
              <a:rPr lang="en-US" sz="1600"/>
              <a:t>la sopladoira</a:t>
            </a:r>
            <a:r>
              <a:rPr lang="en-US" sz="1600" b="0" i="0" u="none" strike="noStrike" cap="none">
                <a:solidFill>
                  <a:schemeClr val="dk1"/>
                </a:solidFill>
                <a:latin typeface="Arial"/>
                <a:ea typeface="Arial"/>
                <a:cs typeface="Arial"/>
                <a:sym typeface="Arial"/>
              </a:rPr>
              <a:t> sin el tubo</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Siempre dirija la descarga lejos de las personas, el vidrio y los objetos sólidos que podrían hacer que rebote</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No utilice los sopladores de</a:t>
            </a:r>
            <a:r>
              <a:rPr lang="en-US" sz="1600"/>
              <a:t>sde una</a:t>
            </a:r>
            <a:r>
              <a:rPr lang="en-US" sz="1600" b="0" i="0" u="none" strike="noStrike" cap="none">
                <a:solidFill>
                  <a:schemeClr val="dk1"/>
                </a:solidFill>
                <a:latin typeface="Arial"/>
                <a:ea typeface="Arial"/>
                <a:cs typeface="Arial"/>
                <a:sym typeface="Arial"/>
              </a:rPr>
              <a:t> escalera, árboles, tejados o otras picaduras de abejas superficie inestables</a:t>
            </a:r>
            <a:r>
              <a:rPr lang="en-US" sz="1600"/>
              <a:t>. En caso de ser picado por un insecto como una abeja, </a:t>
            </a:r>
            <a:r>
              <a:rPr lang="en-US" sz="1600" b="0" i="0" u="none" strike="noStrike" cap="none">
                <a:solidFill>
                  <a:schemeClr val="dk1"/>
                </a:solidFill>
                <a:latin typeface="Arial"/>
                <a:ea typeface="Arial"/>
                <a:cs typeface="Arial"/>
                <a:sym typeface="Arial"/>
              </a:rPr>
              <a:t> notifique a su supervisor y tenga a mano un EpiPen.</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Use ropa ajustada para evitar que sea </a:t>
            </a:r>
            <a:r>
              <a:rPr lang="en-US" sz="1600"/>
              <a:t>atorada</a:t>
            </a:r>
            <a:r>
              <a:rPr lang="en-US" sz="1600" b="0" i="0" u="none" strike="noStrike" cap="none">
                <a:solidFill>
                  <a:schemeClr val="dk1"/>
                </a:solidFill>
                <a:latin typeface="Arial"/>
                <a:ea typeface="Arial"/>
                <a:cs typeface="Arial"/>
                <a:sym typeface="Arial"/>
              </a:rPr>
              <a:t> por la máquina.</a:t>
            </a:r>
            <a:endParaRPr/>
          </a:p>
          <a:p>
            <a:pPr marL="342900" marR="0" lvl="0" indent="-241300" algn="l" rtl="0">
              <a:spcBef>
                <a:spcPts val="32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Shape 148"/>
          <p:cNvSpPr txBox="1">
            <a:spLocks noGrp="1"/>
          </p:cNvSpPr>
          <p:nvPr>
            <p:ph type="title"/>
          </p:nvPr>
        </p:nvSpPr>
        <p:spPr>
          <a:xfrm>
            <a:off x="582612" y="136525"/>
            <a:ext cx="8428037"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SzPts val="3200"/>
              <a:buFont typeface="Arial"/>
              <a:buNone/>
            </a:pPr>
            <a:r>
              <a:rPr lang="en-US" sz="3200" b="1" i="0" u="none" strike="noStrike" cap="none">
                <a:solidFill>
                  <a:schemeClr val="dk2"/>
                </a:solidFill>
                <a:latin typeface="Arial"/>
                <a:ea typeface="Arial"/>
                <a:cs typeface="Arial"/>
                <a:sym typeface="Arial"/>
              </a:rPr>
              <a:t>Herramientas de mantenimiento de césped con motor de gasolina</a:t>
            </a:r>
            <a:endParaRPr/>
          </a:p>
        </p:txBody>
      </p:sp>
      <p:sp>
        <p:nvSpPr>
          <p:cNvPr id="149" name="Shape 149"/>
          <p:cNvSpPr txBox="1">
            <a:spLocks noGrp="1"/>
          </p:cNvSpPr>
          <p:nvPr>
            <p:ph type="body" idx="1"/>
          </p:nvPr>
        </p:nvSpPr>
        <p:spPr>
          <a:xfrm>
            <a:off x="828675" y="1563687"/>
            <a:ext cx="7939087" cy="45259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No operes equipos motorizados en los que no te han entrenado</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No uses herramientas con partes sueltas, gastadas o agrietadas</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Lea y siga el programa de mantenimiento preventivo y de rutina del fabricante</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No alteres ni puentees ningún dispositivo de seguridad provisto por el fabricante</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Utilice únicamente las ubicaciones de los apretones según lo especificado por el fabricante como asideros cuando se opera una unidad</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No vierta combustible en el tanque de un motor en funcionamiento</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No fume durante el mantenimiento, uso o repostaje de una herramienta a gasolina</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Mantenga las partes del cuerpo y la ropa lejos del motor en funcionamiento y la cuchilla de corte</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No haga funcionar un motor de gasolina dentro del cobertizo de almacenamiento</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Apague el motor cuando no esté cortando o recortando</a:t>
            </a:r>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3220</Words>
  <Application>Microsoft Office PowerPoint</Application>
  <PresentationFormat>On-screen Show (4:3)</PresentationFormat>
  <Paragraphs>213</Paragraphs>
  <Slides>22</Slides>
  <Notes>22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ＭＳ Ｐゴシック</vt:lpstr>
      <vt:lpstr>Arial</vt:lpstr>
      <vt:lpstr>Default Design</vt:lpstr>
      <vt:lpstr>Programa de seguridad - Mantenimiento </vt:lpstr>
      <vt:lpstr>Equipo de Protección Personal (EPP)</vt:lpstr>
      <vt:lpstr>Equipo de Protección Personal (EPP)</vt:lpstr>
      <vt:lpstr>Equipo de Protección Personal (EPP)</vt:lpstr>
      <vt:lpstr>Equipo de Protección Personal (EPP)</vt:lpstr>
      <vt:lpstr>Estrés térmico</vt:lpstr>
      <vt:lpstr>Mordeduras de veneno de hiedra e insectos</vt:lpstr>
      <vt:lpstr>Operando un ventilador de forma segura</vt:lpstr>
      <vt:lpstr>Herramientas de mantenimiento de césped con motor de gasolina</vt:lpstr>
      <vt:lpstr>Herramientas de mantenimiento de césped con motor de gasolina - Cont.</vt:lpstr>
      <vt:lpstr>Conservación de audición</vt:lpstr>
      <vt:lpstr>Conservación de audición</vt:lpstr>
      <vt:lpstr>Herramientas manuales</vt:lpstr>
      <vt:lpstr>Herramientas eléctricas</vt:lpstr>
      <vt:lpstr>Seguridad de motosierra</vt:lpstr>
      <vt:lpstr>Seguridad de motosierra – Continuado</vt:lpstr>
      <vt:lpstr>Manipulación y almacenamiento de gases inflamables</vt:lpstr>
      <vt:lpstr>Almacenamiento y manipulación de líquidos inflamables y combustibles</vt:lpstr>
      <vt:lpstr>Protección de Maquinaria</vt:lpstr>
      <vt:lpstr>Siega de Hierba</vt:lpstr>
      <vt:lpstr>Ascensores aéreos</vt:lpstr>
      <vt:lpstr>Ascensores aéreos – Continuado</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Programa de seguridad - Estación de carga de baterías</dc:title>
  <dc:creator>DeLaCruz, Tawny</dc:creator>
  <cp:lastModifiedBy>DeLaCruz, Tawny</cp:lastModifiedBy>
  <cp:revision>7</cp:revision>
  <dcterms:modified xsi:type="dcterms:W3CDTF">2018-05-22T13:17:19Z</dcterms:modified>
</cp:coreProperties>
</file>