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0" r:id="rId1"/>
  </p:sldMasterIdLst>
  <p:notesMasterIdLst>
    <p:notesMasterId r:id="rId2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4"/>
    <p:restoredTop sz="94640"/>
  </p:normalViewPr>
  <p:slideViewPr>
    <p:cSldViewPr snapToGrid="0">
      <p:cViewPr varScale="1">
        <p:scale>
          <a:sx n="110" d="100"/>
          <a:sy n="110" d="100"/>
        </p:scale>
        <p:origin x="164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3038475" cy="465137"/>
          </a:xfrm>
          <a:prstGeom prst="rect">
            <a:avLst/>
          </a:prstGeom>
          <a:noFill/>
          <a:ln>
            <a:noFill/>
          </a:ln>
        </p:spPr>
        <p:txBody>
          <a:bodyPr spcFirstLastPara="1" wrap="square" lIns="93175" tIns="46575" rIns="93175" bIns="46575"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Shape 4"/>
          <p:cNvSpPr txBox="1">
            <a:spLocks noGrp="1"/>
          </p:cNvSpPr>
          <p:nvPr>
            <p:ph type="dt" idx="10"/>
          </p:nvPr>
        </p:nvSpPr>
        <p:spPr>
          <a:xfrm>
            <a:off x="3970337" y="0"/>
            <a:ext cx="3038475" cy="465137"/>
          </a:xfrm>
          <a:prstGeom prst="rect">
            <a:avLst/>
          </a:prstGeom>
          <a:noFill/>
          <a:ln>
            <a:noFill/>
          </a:ln>
        </p:spPr>
        <p:txBody>
          <a:bodyPr spcFirstLastPara="1" wrap="square" lIns="93175" tIns="46575" rIns="93175" bIns="46575" anchor="t"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Shape 5"/>
          <p:cNvSpPr>
            <a:spLocks noGrp="1" noRot="1" noChangeAspect="1"/>
          </p:cNvSpPr>
          <p:nvPr>
            <p:ph type="sldImg" idx="3"/>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Shape 6"/>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Shape 7"/>
          <p:cNvSpPr txBox="1">
            <a:spLocks noGrp="1"/>
          </p:cNvSpPr>
          <p:nvPr>
            <p:ph type="ftr" idx="11"/>
          </p:nvPr>
        </p:nvSpPr>
        <p:spPr>
          <a:xfrm>
            <a:off x="0" y="8829675"/>
            <a:ext cx="3038475" cy="465137"/>
          </a:xfrm>
          <a:prstGeom prst="rect">
            <a:avLst/>
          </a:prstGeom>
          <a:noFill/>
          <a:ln>
            <a:noFill/>
          </a:ln>
        </p:spPr>
        <p:txBody>
          <a:bodyPr spcFirstLastPara="1" wrap="square" lIns="93175" tIns="46575" rIns="93175" bIns="46575" anchor="b" anchorCtr="0"/>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extLst>
      <p:ext uri="{BB962C8B-B14F-4D97-AF65-F5344CB8AC3E}">
        <p14:creationId xmlns:p14="http://schemas.microsoft.com/office/powerpoint/2010/main" val="213995632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Shape 90"/>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a:t>
            </a:fld>
            <a:endParaRPr/>
          </a:p>
        </p:txBody>
      </p:sp>
      <p:sp>
        <p:nvSpPr>
          <p:cNvPr id="91" name="Shape 91"/>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2" name="Shape 92"/>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898847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Shape 150"/>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10</a:t>
            </a:fld>
            <a:endParaRPr/>
          </a:p>
        </p:txBody>
      </p:sp>
      <p:sp>
        <p:nvSpPr>
          <p:cNvPr id="151" name="Shape 151"/>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2" name="Shape 152"/>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8702024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Shape 157"/>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11</a:t>
            </a:fld>
            <a:endParaRPr/>
          </a:p>
        </p:txBody>
      </p:sp>
      <p:sp>
        <p:nvSpPr>
          <p:cNvPr id="158" name="Shape 15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9" name="Shape 159"/>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1286553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12</a:t>
            </a:fld>
            <a:endParaRPr/>
          </a:p>
        </p:txBody>
      </p:sp>
      <p:sp>
        <p:nvSpPr>
          <p:cNvPr id="165" name="Shape 165"/>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6" name="Shape 166"/>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5875983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Shape 171"/>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13</a:t>
            </a:fld>
            <a:endParaRPr/>
          </a:p>
        </p:txBody>
      </p:sp>
      <p:sp>
        <p:nvSpPr>
          <p:cNvPr id="172" name="Shape 17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3" name="Shape 173"/>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4936962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Shape 178"/>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14</a:t>
            </a:fld>
            <a:endParaRPr/>
          </a:p>
        </p:txBody>
      </p:sp>
      <p:sp>
        <p:nvSpPr>
          <p:cNvPr id="179" name="Shape 179"/>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0" name="Shape 180"/>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46977982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Shape 185"/>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15</a:t>
            </a:fld>
            <a:endParaRPr/>
          </a:p>
        </p:txBody>
      </p:sp>
      <p:sp>
        <p:nvSpPr>
          <p:cNvPr id="186" name="Shape 18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7" name="Shape 187"/>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4396828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Shape 192"/>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16</a:t>
            </a:fld>
            <a:endParaRPr/>
          </a:p>
        </p:txBody>
      </p:sp>
      <p:sp>
        <p:nvSpPr>
          <p:cNvPr id="193" name="Shape 193"/>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94" name="Shape 194"/>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0509722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Shape 199"/>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17</a:t>
            </a:fld>
            <a:endParaRPr/>
          </a:p>
        </p:txBody>
      </p:sp>
      <p:sp>
        <p:nvSpPr>
          <p:cNvPr id="200" name="Shape 20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1" name="Shape 201"/>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6370881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5"/>
        <p:cNvGrpSpPr/>
        <p:nvPr/>
      </p:nvGrpSpPr>
      <p:grpSpPr>
        <a:xfrm>
          <a:off x="0" y="0"/>
          <a:ext cx="0" cy="0"/>
          <a:chOff x="0" y="0"/>
          <a:chExt cx="0" cy="0"/>
        </a:xfrm>
      </p:grpSpPr>
      <p:sp>
        <p:nvSpPr>
          <p:cNvPr id="206" name="Shape 206"/>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18</a:t>
            </a:fld>
            <a:endParaRPr/>
          </a:p>
        </p:txBody>
      </p:sp>
      <p:sp>
        <p:nvSpPr>
          <p:cNvPr id="207" name="Shape 207"/>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08" name="Shape 208"/>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872075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2"/>
        <p:cNvGrpSpPr/>
        <p:nvPr/>
      </p:nvGrpSpPr>
      <p:grpSpPr>
        <a:xfrm>
          <a:off x="0" y="0"/>
          <a:ext cx="0" cy="0"/>
          <a:chOff x="0" y="0"/>
          <a:chExt cx="0" cy="0"/>
        </a:xfrm>
      </p:grpSpPr>
      <p:sp>
        <p:nvSpPr>
          <p:cNvPr id="213" name="Shape 213"/>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19</a:t>
            </a:fld>
            <a:endParaRPr/>
          </a:p>
        </p:txBody>
      </p:sp>
      <p:sp>
        <p:nvSpPr>
          <p:cNvPr id="214" name="Shape 21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15" name="Shape 215"/>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333985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98" name="Shape 9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212573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20</a:t>
            </a:fld>
            <a:endParaRPr/>
          </a:p>
        </p:txBody>
      </p:sp>
      <p:sp>
        <p:nvSpPr>
          <p:cNvPr id="221" name="Shape 221"/>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2" name="Shape 222"/>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9160498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Shape 227"/>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21</a:t>
            </a:fld>
            <a:endParaRPr/>
          </a:p>
        </p:txBody>
      </p:sp>
      <p:sp>
        <p:nvSpPr>
          <p:cNvPr id="228" name="Shape 228"/>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9" name="Shape 229"/>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5323741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3"/>
        <p:cNvGrpSpPr/>
        <p:nvPr/>
      </p:nvGrpSpPr>
      <p:grpSpPr>
        <a:xfrm>
          <a:off x="0" y="0"/>
          <a:ext cx="0" cy="0"/>
          <a:chOff x="0" y="0"/>
          <a:chExt cx="0" cy="0"/>
        </a:xfrm>
      </p:grpSpPr>
      <p:sp>
        <p:nvSpPr>
          <p:cNvPr id="234" name="Shape 234"/>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22</a:t>
            </a:fld>
            <a:endParaRPr/>
          </a:p>
        </p:txBody>
      </p:sp>
      <p:sp>
        <p:nvSpPr>
          <p:cNvPr id="235" name="Shape 235"/>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36" name="Shape 236"/>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98785598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Shape 241"/>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23</a:t>
            </a:fld>
            <a:endParaRPr/>
          </a:p>
        </p:txBody>
      </p:sp>
      <p:sp>
        <p:nvSpPr>
          <p:cNvPr id="242" name="Shape 24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43" name="Shape 243"/>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49237628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Shape 248"/>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24</a:t>
            </a:fld>
            <a:endParaRPr/>
          </a:p>
        </p:txBody>
      </p:sp>
      <p:sp>
        <p:nvSpPr>
          <p:cNvPr id="249" name="Shape 249"/>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50" name="Shape 250"/>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19067591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Shape 10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04" name="Shape 10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069756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Shape 109"/>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10" name="Shape 11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17011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16" name="Shape 116"/>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00582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p:nvPr/>
        </p:nvSpPr>
        <p:spPr>
          <a:xfrm>
            <a:off x="3970337" y="8829675"/>
            <a:ext cx="3038475" cy="465137"/>
          </a:xfrm>
          <a:prstGeom prst="rect">
            <a:avLst/>
          </a:prstGeom>
          <a:noFill/>
          <a:ln>
            <a:noFill/>
          </a:ln>
        </p:spPr>
        <p:txBody>
          <a:bodyPr spcFirstLastPara="1" wrap="square" lIns="93175" tIns="46575" rIns="93175" bIns="46575"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6</a:t>
            </a:fld>
            <a:endParaRPr/>
          </a:p>
        </p:txBody>
      </p:sp>
      <p:sp>
        <p:nvSpPr>
          <p:cNvPr id="122" name="Shape 122"/>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3" name="Shape 123"/>
          <p:cNvSpPr txBox="1">
            <a:spLocks noGrp="1"/>
          </p:cNvSpPr>
          <p:nvPr>
            <p:ph type="body" idx="1"/>
          </p:nvPr>
        </p:nvSpPr>
        <p:spPr>
          <a:xfrm>
            <a:off x="701675" y="4416425"/>
            <a:ext cx="5607050" cy="4183062"/>
          </a:xfrm>
          <a:prstGeom prst="rect">
            <a:avLst/>
          </a:prstGeom>
          <a:noFill/>
          <a:ln>
            <a:noFill/>
          </a:ln>
        </p:spPr>
        <p:txBody>
          <a:bodyPr spcFirstLastPara="1" wrap="square" lIns="93175" tIns="46575" rIns="93175" bIns="46575" anchor="t" anchorCtr="0">
            <a:noAutofit/>
          </a:bodyPr>
          <a:lstStyle/>
          <a:p>
            <a:pPr marL="0" marR="0" lvl="0" indent="0" algn="l" rtl="0">
              <a:spcBef>
                <a:spcPts val="0"/>
              </a:spcBef>
              <a:spcAft>
                <a:spcPts val="0"/>
              </a:spcAft>
              <a:buNone/>
            </a:pPr>
            <a:endParaRPr sz="1800" b="0" i="0" u="none" strike="noStrike" cap="none"/>
          </a:p>
        </p:txBody>
      </p:sp>
    </p:spTree>
    <p:extLst>
      <p:ext uri="{BB962C8B-B14F-4D97-AF65-F5344CB8AC3E}">
        <p14:creationId xmlns:p14="http://schemas.microsoft.com/office/powerpoint/2010/main" val="7656381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30" name="Shape 130"/>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57601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37" name="Shape 137"/>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2510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Shape 143"/>
          <p:cNvSpPr txBox="1">
            <a:spLocks noGrp="1"/>
          </p:cNvSpPr>
          <p:nvPr>
            <p:ph type="body" idx="1"/>
          </p:nvPr>
        </p:nvSpPr>
        <p:spPr>
          <a:xfrm>
            <a:off x="701675" y="4416425"/>
            <a:ext cx="5607050" cy="4183062"/>
          </a:xfrm>
          <a:prstGeom prst="rect">
            <a:avLst/>
          </a:prstGeom>
        </p:spPr>
        <p:txBody>
          <a:bodyPr spcFirstLastPara="1" wrap="square" lIns="93175" tIns="46575" rIns="93175" bIns="46575" anchor="t" anchorCtr="0">
            <a:noAutofit/>
          </a:bodyPr>
          <a:lstStyle/>
          <a:p>
            <a:pPr marL="0" lvl="0" indent="0">
              <a:spcBef>
                <a:spcPts val="0"/>
              </a:spcBef>
              <a:spcAft>
                <a:spcPts val="0"/>
              </a:spcAft>
              <a:buNone/>
            </a:pPr>
            <a:endParaRPr/>
          </a:p>
        </p:txBody>
      </p:sp>
      <p:sp>
        <p:nvSpPr>
          <p:cNvPr id="144" name="Shape 144"/>
          <p:cNvSpPr>
            <a:spLocks noGrp="1" noRot="1" noChangeAspect="1"/>
          </p:cNvSpPr>
          <p:nvPr>
            <p:ph type="sldImg" idx="2"/>
          </p:nvPr>
        </p:nvSpPr>
        <p:spPr>
          <a:xfrm>
            <a:off x="1181100" y="696912"/>
            <a:ext cx="4648200" cy="348615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3437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lstStyle>
            <a:lvl1pPr marR="0" lvl="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18" name="Shape 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9" name="Shape 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0" name="Shape 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9" name="Shape 69"/>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70" name="Shape 70"/>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1" name="Shape 71"/>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lstStyle>
            <a:lvl1pPr marL="457200" marR="0" lvl="0" indent="-228600" algn="l" rtl="0">
              <a:spcBef>
                <a:spcPts val="48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72" name="Shape 72"/>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73" name="Shape 7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Shape 7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5" name="Shape 7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8" name="Shape 78"/>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79" name="Shape 79"/>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0" name="Shape 8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1" name="Shape 8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2" name="Shape 8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lstStyle>
            <a:lvl1pPr marR="0" lvl="0" algn="l" rtl="0">
              <a:spcBef>
                <a:spcPts val="0"/>
              </a:spcBef>
              <a:spcAft>
                <a:spcPts val="0"/>
              </a:spcAft>
              <a:buSzPts val="1400"/>
              <a:buNone/>
              <a:defRPr sz="4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85" name="Shape 85"/>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lstStyle>
            <a:lvl1pPr marL="457200" marR="0" lvl="0" indent="-228600"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endParaRPr/>
          </a:p>
        </p:txBody>
      </p:sp>
      <p:sp>
        <p:nvSpPr>
          <p:cNvPr id="86" name="Shape 8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7" name="Shape 8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Shape 8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3" name="Shape 23"/>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4" name="Shape 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5" name="Shape 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6" name="Shape 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able" type="tbl">
  <p:cSld name="TABLE">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29" name="Shape 2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0" name="Shape 3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1" name="Shape 3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32"/>
        <p:cNvGrpSpPr/>
        <p:nvPr/>
      </p:nvGrpSpPr>
      <p:grpSpPr>
        <a:xfrm>
          <a:off x="0" y="0"/>
          <a:ext cx="0" cy="0"/>
          <a:chOff x="0" y="0"/>
          <a:chExt cx="0" cy="0"/>
        </a:xfrm>
      </p:grpSpPr>
      <p:sp>
        <p:nvSpPr>
          <p:cNvPr id="33" name="Shape 33"/>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34" name="Shape 34"/>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6" name="Shape 3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7" name="Shape 3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8"/>
        <p:cNvGrpSpPr/>
        <p:nvPr/>
      </p:nvGrpSpPr>
      <p:grpSpPr>
        <a:xfrm>
          <a:off x="0" y="0"/>
          <a:ext cx="0" cy="0"/>
          <a:chOff x="0" y="0"/>
          <a:chExt cx="0" cy="0"/>
        </a:xfrm>
      </p:grpSpPr>
      <p:sp>
        <p:nvSpPr>
          <p:cNvPr id="39" name="Shape 39"/>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body" idx="1"/>
          </p:nvPr>
        </p:nvSpPr>
        <p:spPr>
          <a:xfrm rot="5400000">
            <a:off x="2309019" y="-251619"/>
            <a:ext cx="4525962" cy="8229600"/>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1" name="Shape 4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2" name="Shape 4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3" name="Shape 4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46" name="Shape 46"/>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lstStyle>
            <a:lvl1pPr marR="0" lvl="0" algn="l"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48" name="Shape 4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9" name="Shape 4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0" name="Shape 5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lstStyle>
            <a:lvl1pPr marR="0" lvl="0" algn="l" rtl="0">
              <a:spcBef>
                <a:spcPts val="0"/>
              </a:spcBef>
              <a:spcAft>
                <a:spcPts val="0"/>
              </a:spcAft>
              <a:buSzPts val="1400"/>
              <a:buNone/>
              <a:defRPr sz="2000" b="1"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53" name="Shape 53"/>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4" name="Shape 54"/>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lstStyle>
            <a:lvl1pPr marL="457200" marR="0" lvl="0" indent="-228600" algn="l" rtl="0">
              <a:spcBef>
                <a:spcPts val="28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6" name="Shape 5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8"/>
        <p:cNvGrpSpPr/>
        <p:nvPr/>
      </p:nvGrpSpPr>
      <p:grpSpPr>
        <a:xfrm>
          <a:off x="0" y="0"/>
          <a:ext cx="0" cy="0"/>
          <a:chOff x="0" y="0"/>
          <a:chExt cx="0" cy="0"/>
        </a:xfrm>
      </p:grpSpPr>
      <p:sp>
        <p:nvSpPr>
          <p:cNvPr id="59" name="Shape 5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0" name="Shape 6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1" name="Shape 6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62"/>
        <p:cNvGrpSpPr/>
        <p:nvPr/>
      </p:nvGrpSpPr>
      <p:grpSpPr>
        <a:xfrm>
          <a:off x="0" y="0"/>
          <a:ext cx="0" cy="0"/>
          <a:chOff x="0" y="0"/>
          <a:chExt cx="0" cy="0"/>
        </a:xfrm>
      </p:grpSpPr>
      <p:sp>
        <p:nvSpPr>
          <p:cNvPr id="63" name="Shape 63"/>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64" name="Shape 6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5" name="Shape 6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6" name="Shape 6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4">
            <a:alphaModFix/>
          </a:blip>
          <a:stretch>
            <a:fillRect/>
          </a:stretch>
        </a:blipFill>
        <a:effectLst/>
      </p:bgPr>
    </p:bg>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457200" y="274637"/>
            <a:ext cx="8229600" cy="1143000"/>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11" name="Shape 11"/>
          <p:cNvSpPr txBox="1">
            <a:spLocks noGrp="1"/>
          </p:cNvSpPr>
          <p:nvPr>
            <p:ph type="body" idx="1"/>
          </p:nvPr>
        </p:nvSpPr>
        <p:spPr>
          <a:xfrm>
            <a:off x="457200" y="1600200"/>
            <a:ext cx="8229600" cy="4525962"/>
          </a:xfrm>
          <a:prstGeom prst="rect">
            <a:avLst/>
          </a:prstGeom>
          <a:noFill/>
          <a:ln>
            <a:noFill/>
          </a:ln>
        </p:spPr>
        <p:txBody>
          <a:bodyPr spcFirstLastPara="1" wrap="square" lIns="91425" tIns="45700" rIns="91425" bIns="45700" anchor="t" anchorCtr="0"/>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2" name="Shape 1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 name="Shape 1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Shape 1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1pPr>
            <a:lvl2pPr marL="0" marR="0" lvl="1"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0" marR="0" lvl="2"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3pPr>
            <a:lvl4pPr marL="0" marR="0" lvl="3"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4pPr>
            <a:lvl5pPr marL="0" marR="0" lvl="4"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5pPr>
            <a:lvl6pPr marL="0" marR="0" lvl="5"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6pPr>
            <a:lvl7pPr marL="0" marR="0" lvl="6"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7pPr>
            <a:lvl8pPr marL="0" marR="0" lvl="7"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8pPr>
            <a:lvl9pPr marL="0" marR="0" lvl="8" indent="0" algn="r" rtl="0">
              <a:lnSpc>
                <a:spcPct val="100000"/>
              </a:lnSpc>
              <a:spcBef>
                <a:spcPts val="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9pPr>
          </a:lstStyle>
          <a:p>
            <a:pPr marL="0" lvl="0" indent="0">
              <a:spcBef>
                <a:spcPts val="0"/>
              </a:spcBef>
              <a:spcAft>
                <a:spcPts val="0"/>
              </a:spcAft>
              <a:buNone/>
            </a:pPr>
            <a:fld id="{00000000-1234-1234-1234-123412341234}" type="slidenum">
              <a:rPr lang="en-US"/>
              <a:t>‹#›</a:t>
            </a:fld>
            <a:endParaRPr>
              <a:solidFill>
                <a:srgbClr val="000000"/>
              </a:solidFill>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3"/>
        <p:cNvGrpSpPr/>
        <p:nvPr/>
      </p:nvGrpSpPr>
      <p:grpSpPr>
        <a:xfrm>
          <a:off x="0" y="0"/>
          <a:ext cx="0" cy="0"/>
          <a:chOff x="0" y="0"/>
          <a:chExt cx="0" cy="0"/>
        </a:xfrm>
      </p:grpSpPr>
      <p:sp>
        <p:nvSpPr>
          <p:cNvPr id="94" name="Shape 94"/>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p>
            <a:pPr marL="0" marR="0" lvl="0" indent="0" algn="r" rtl="0">
              <a:lnSpc>
                <a:spcPct val="100000"/>
              </a:lnSpc>
              <a:spcBef>
                <a:spcPts val="0"/>
              </a:spcBef>
              <a:spcAft>
                <a:spcPts val="0"/>
              </a:spcAft>
              <a:buClr>
                <a:srgbClr val="669900"/>
              </a:buClr>
              <a:buSzPts val="4400"/>
              <a:buFont typeface="Arial"/>
              <a:buNone/>
            </a:pPr>
            <a:r>
              <a:rPr lang="en-US" sz="4400" b="1" i="0" u="none" strike="noStrike" cap="none">
                <a:solidFill>
                  <a:srgbClr val="669900"/>
                </a:solidFill>
                <a:latin typeface="Arial"/>
                <a:ea typeface="Arial"/>
                <a:cs typeface="Arial"/>
                <a:sym typeface="Arial"/>
              </a:rPr>
              <a:t>Programa de seguridad – Comida y Bebidas</a:t>
            </a:r>
            <a:endParaRPr/>
          </a:p>
        </p:txBody>
      </p:sp>
      <p:sp>
        <p:nvSpPr>
          <p:cNvPr id="95" name="Shape 95"/>
          <p:cNvSpPr txBox="1">
            <a:spLocks noGrp="1"/>
          </p:cNvSpPr>
          <p:nvPr>
            <p:ph type="subTitle" idx="1"/>
          </p:nvPr>
        </p:nvSpPr>
        <p:spPr>
          <a:xfrm>
            <a:off x="1371600" y="3886200"/>
            <a:ext cx="6983412" cy="1752600"/>
          </a:xfrm>
          <a:prstGeom prst="rect">
            <a:avLst/>
          </a:prstGeom>
          <a:noFill/>
          <a:ln>
            <a:noFill/>
          </a:ln>
        </p:spPr>
        <p:txBody>
          <a:bodyPr spcFirstLastPara="1" wrap="square" lIns="91425" tIns="45700" rIns="91425" bIns="45700" anchor="t" anchorCtr="0">
            <a:noAutofit/>
          </a:bodyPr>
          <a:lstStyle/>
          <a:p>
            <a:pPr marL="0" lvl="0" indent="0" algn="r" rtl="0">
              <a:lnSpc>
                <a:spcPct val="115000"/>
              </a:lnSpc>
              <a:spcBef>
                <a:spcPts val="0"/>
              </a:spcBef>
              <a:spcAft>
                <a:spcPts val="0"/>
              </a:spcAft>
              <a:buClr>
                <a:schemeClr val="dk1"/>
              </a:buClr>
              <a:buSzPts val="1100"/>
              <a:buFont typeface="Arial"/>
              <a:buNone/>
            </a:pPr>
            <a:r>
              <a:rPr lang="en-US" sz="2400" b="1" i="1">
                <a:solidFill>
                  <a:srgbClr val="669900"/>
                </a:solidFill>
              </a:rPr>
              <a:t>“Creando un ambiente más seguro y agradable para todos”</a:t>
            </a:r>
            <a:endParaRPr sz="2400" b="1" i="1">
              <a:solidFill>
                <a:srgbClr val="669900"/>
              </a:solidFill>
            </a:endParaRPr>
          </a:p>
          <a:p>
            <a:pPr marL="0" marR="0" lvl="0" indent="0" algn="r" rtl="0">
              <a:lnSpc>
                <a:spcPct val="100000"/>
              </a:lnSpc>
              <a:spcBef>
                <a:spcPts val="0"/>
              </a:spcBef>
              <a:spcAft>
                <a:spcPts val="0"/>
              </a:spcAft>
              <a:buClr>
                <a:srgbClr val="669900"/>
              </a:buClr>
              <a:buSzPts val="2400"/>
              <a:buFont typeface="Arial"/>
              <a:buNone/>
            </a:pPr>
            <a:endParaRPr sz="2400" b="1" i="1">
              <a:solidFill>
                <a:srgbClr val="6699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154" name="Shape 154"/>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Saneamiento</a:t>
            </a:r>
            <a:endParaRPr/>
          </a:p>
        </p:txBody>
      </p:sp>
      <p:sp>
        <p:nvSpPr>
          <p:cNvPr id="155" name="Shape 155"/>
          <p:cNvSpPr txBox="1">
            <a:spLocks noGrp="1"/>
          </p:cNvSpPr>
          <p:nvPr>
            <p:ph type="body" idx="1"/>
          </p:nvPr>
        </p:nvSpPr>
        <p:spPr>
          <a:xfrm>
            <a:off x="969962" y="1241425"/>
            <a:ext cx="7896225" cy="43608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ctr" rtl="0">
              <a:lnSpc>
                <a:spcPct val="100000"/>
              </a:lnSpc>
              <a:spcBef>
                <a:spcPts val="36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Saneamiento adecuado</a:t>
            </a:r>
            <a:endParaRPr/>
          </a:p>
          <a:p>
            <a:pPr marL="0" marR="0" lvl="0" indent="0" algn="ctr"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Limpie el área de escombros o restos de comida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Limpie la superficie con agua caliente y jabón</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Enjuague la superficie con agua y un paño limpio</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Prepare la superficie con un desinfectante profesional</a:t>
            </a:r>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r>
              <a:rPr lang="en-US" sz="1600" b="1" i="1" u="none" strike="noStrike" cap="none">
                <a:solidFill>
                  <a:schemeClr val="dk1"/>
                </a:solidFill>
                <a:latin typeface="Arial"/>
                <a:ea typeface="Arial"/>
                <a:cs typeface="Arial"/>
                <a:sym typeface="Arial"/>
              </a:rPr>
              <a:t>	</a:t>
            </a:r>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342900" marR="0" lvl="0" indent="-241300" algn="l" rtl="0">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sp>
        <p:nvSpPr>
          <p:cNvPr id="161" name="Shape 161"/>
          <p:cNvSpPr txBox="1">
            <a:spLocks noGrp="1"/>
          </p:cNvSpPr>
          <p:nvPr>
            <p:ph type="title"/>
          </p:nvPr>
        </p:nvSpPr>
        <p:spPr>
          <a:xfrm>
            <a:off x="636587" y="38417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Cortes, laceraciones y perforaciones</a:t>
            </a:r>
            <a:br>
              <a:rPr lang="en-US" sz="3200" b="1" i="0" u="none" strike="noStrike" cap="none">
                <a:solidFill>
                  <a:schemeClr val="dk2"/>
                </a:solidFill>
                <a:latin typeface="Arial"/>
                <a:ea typeface="Arial"/>
                <a:cs typeface="Arial"/>
                <a:sym typeface="Arial"/>
              </a:rPr>
            </a:br>
            <a:endParaRPr/>
          </a:p>
        </p:txBody>
      </p:sp>
      <p:sp>
        <p:nvSpPr>
          <p:cNvPr id="162" name="Shape 162"/>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Resultado principalmente de:</a:t>
            </a:r>
            <a:endParaRPr/>
          </a:p>
          <a:p>
            <a:pPr marL="342900" marR="0" lvl="0" indent="-342900" algn="l" rtl="0">
              <a:lnSpc>
                <a:spcPct val="100000"/>
              </a:lnSpc>
              <a:spcBef>
                <a:spcPts val="480"/>
              </a:spcBef>
              <a:spcAft>
                <a:spcPts val="0"/>
              </a:spcAft>
              <a:buClr>
                <a:schemeClr val="dk1"/>
              </a:buClr>
              <a:buSzPts val="2400"/>
              <a:buFont typeface="Arial"/>
              <a:buNone/>
            </a:pPr>
            <a:endParaRPr sz="2400" b="0" i="0" u="none" strike="noStrike" cap="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La Peladura, Dicing, o Cortando con:</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Herramientas de corte no alimentadas, en su mayoría cuchillos</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Rebanadoras de alimentos</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Picadoras de carne</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Mezcladores, licuadora y batidoras</a:t>
            </a:r>
            <a:endParaRPr/>
          </a:p>
          <a:p>
            <a:pPr marL="342900" marR="0" lvl="0" indent="-215900" algn="l" rtl="0">
              <a:lnSpc>
                <a:spcPct val="85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85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Un número más pequeño resultó de platos rotos, tazas y vasos. Siempre use tenazas para quitar el vidrio roto en el fregadero o lavaplatos</a:t>
            </a:r>
            <a:endParaRPr/>
          </a:p>
          <a:p>
            <a:pPr marL="342900" marR="0" lvl="0" indent="-215900" algn="l" rtl="0">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Previniendo cortes, laceraciones y perforaciones</a:t>
            </a:r>
            <a:endParaRPr/>
          </a:p>
        </p:txBody>
      </p:sp>
      <p:sp>
        <p:nvSpPr>
          <p:cNvPr id="169" name="Shape 169"/>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800"/>
              <a:buFont typeface="Arial"/>
              <a:buNone/>
            </a:pPr>
            <a:r>
              <a:rPr lang="en-US" sz="2800" b="0" i="0" u="none" strike="noStrike" cap="none">
                <a:solidFill>
                  <a:schemeClr val="dk1"/>
                </a:solidFill>
                <a:latin typeface="Arial"/>
                <a:ea typeface="Arial"/>
                <a:cs typeface="Arial"/>
                <a:sym typeface="Arial"/>
              </a:rPr>
              <a:t>Consejos de seguridad de la cuchilla:</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Corta LEJOS de, no hacia, tu cuerpo</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Use una herramienta de estabilización y no sus dedos para estabilizar la comida</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Use una tabla de cortar. Nunca sostenga objetos en sus manos mientras corta o corta</a:t>
            </a:r>
            <a:endParaRPr/>
          </a:p>
          <a:p>
            <a:pPr marL="342900" marR="0" lvl="0" indent="-342900" algn="l" rtl="0">
              <a:lnSpc>
                <a:spcPct val="100000"/>
              </a:lnSpc>
              <a:spcBef>
                <a:spcPts val="480"/>
              </a:spcBef>
              <a:spcAft>
                <a:spcPts val="0"/>
              </a:spcAft>
              <a:buClr>
                <a:schemeClr val="dk1"/>
              </a:buClr>
              <a:buSzPts val="2400"/>
              <a:buFont typeface="Arial"/>
              <a:buChar char="•"/>
            </a:pPr>
            <a:r>
              <a:rPr lang="en-US" sz="2400" b="0" i="0" u="none" strike="noStrike" cap="none">
                <a:solidFill>
                  <a:schemeClr val="dk1"/>
                </a:solidFill>
                <a:latin typeface="Arial"/>
                <a:ea typeface="Arial"/>
                <a:cs typeface="Arial"/>
                <a:sym typeface="Arial"/>
              </a:rPr>
              <a:t>Use el cuchillo correcto para el trabajo. Por ejemplo:</a:t>
            </a:r>
            <a:endParaRPr/>
          </a:p>
          <a:p>
            <a:pPr marL="742950" marR="0" lvl="1" indent="-28575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Talla de cuchillos para trabajos grandes</a:t>
            </a:r>
            <a:endParaRPr/>
          </a:p>
          <a:p>
            <a:pPr marL="742950" marR="0" lvl="1" indent="-28575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Cuchillos deshuesados ​​para quitar la carne del hueso</a:t>
            </a:r>
            <a:endParaRPr/>
          </a:p>
          <a:p>
            <a:pPr marL="742950" marR="0" lvl="1" indent="-28575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Cuchillos de pelar para cortar pequeños trabajos</a:t>
            </a:r>
            <a:endParaRPr/>
          </a:p>
          <a:p>
            <a:pPr marL="342900" marR="0" lvl="0" indent="-215900" algn="l" rtl="0">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Shape 175"/>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Previniendo cortes, laceraciones y perforaciones</a:t>
            </a:r>
            <a:endParaRPr/>
          </a:p>
        </p:txBody>
      </p:sp>
      <p:sp>
        <p:nvSpPr>
          <p:cNvPr id="176" name="Shape 176"/>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2400"/>
              <a:buFont typeface="Arial"/>
              <a:buNone/>
            </a:pPr>
            <a:r>
              <a:rPr lang="en-US" sz="2400" b="0" i="0" u="none" strike="noStrike" cap="none">
                <a:solidFill>
                  <a:schemeClr val="dk1"/>
                </a:solidFill>
                <a:latin typeface="Arial"/>
                <a:ea typeface="Arial"/>
                <a:cs typeface="Arial"/>
                <a:sym typeface="Arial"/>
              </a:rPr>
              <a:t>Consejos de seguridad de la cuchilla:</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Use los guantes apropiados para su trabajo</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SIEMPRE use guantes resistentes al corte y es OBLIGATORIO. </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Recuerde que son resistentes al corte, no a prueba de corte. Las lesiones aún pueden ocurrir.</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Asegúrese que los guantes se ajusten adecuadamente</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Mantenga cuchillos y cuchillas afilados</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Las hojas sin brillo se deslizan</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Las cuchillas afiladas mejoran la precisión y el rendimiento</a:t>
            </a:r>
            <a:endParaRPr/>
          </a:p>
          <a:p>
            <a:pPr marL="742950" marR="0" lvl="1" indent="-28575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Las cuchillas afiladas disminuyen la tensión y la fatiga</a:t>
            </a:r>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Aprieta o reemplaza las manijas sueltas</a:t>
            </a:r>
            <a:endParaRPr/>
          </a:p>
          <a:p>
            <a:pPr marL="342900" marR="0" lvl="0" indent="-215900" algn="l" rtl="0">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a:off x="803275" y="34607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Previniendo cortes, laceraciones y perforaciones</a:t>
            </a:r>
            <a:endParaRPr/>
          </a:p>
        </p:txBody>
      </p:sp>
      <p:sp>
        <p:nvSpPr>
          <p:cNvPr id="183" name="Shape 183"/>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241300" algn="l" rtl="0">
              <a:lnSpc>
                <a:spcPct val="80000"/>
              </a:lnSpc>
              <a:spcBef>
                <a:spcPts val="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Asegúrese que todas las protecciones y dispositivos de seguridad estén en su lugar en las cortadoras y otras máquinas tales como batidoras, mezcladoras, herramientas eléctricas y equipos de mantenimiento.</a:t>
            </a:r>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Use los empujadores de alimentos para avanzar los alimentos en las máquinas</a:t>
            </a:r>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Nunca acerque los dedos a partes móviles o cuchillas</a:t>
            </a:r>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intentes a cortar nada demasiado fino en una cortadora. Usa un cuchillo</a:t>
            </a:r>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intentes a atrapar objetos que caen, especialmente cuchillos.</a:t>
            </a:r>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Descarte platos rotos o astillados y cristalería</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88"/>
        <p:cNvGrpSpPr/>
        <p:nvPr/>
      </p:nvGrpSpPr>
      <p:grpSpPr>
        <a:xfrm>
          <a:off x="0" y="0"/>
          <a:ext cx="0" cy="0"/>
          <a:chOff x="0" y="0"/>
          <a:chExt cx="0" cy="0"/>
        </a:xfrm>
      </p:grpSpPr>
      <p:sp>
        <p:nvSpPr>
          <p:cNvPr id="189" name="Shape 189"/>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Previniendo cortes, laceraciones y perforaciones</a:t>
            </a:r>
            <a:endParaRPr/>
          </a:p>
        </p:txBody>
      </p:sp>
      <p:sp>
        <p:nvSpPr>
          <p:cNvPr id="190" name="Shape 190"/>
          <p:cNvSpPr txBox="1">
            <a:spLocks noGrp="1"/>
          </p:cNvSpPr>
          <p:nvPr>
            <p:ph type="body" idx="1"/>
          </p:nvPr>
        </p:nvSpPr>
        <p:spPr>
          <a:xfrm>
            <a:off x="846137" y="868362"/>
            <a:ext cx="7896225" cy="4764087"/>
          </a:xfrm>
          <a:prstGeom prst="rect">
            <a:avLst/>
          </a:prstGeom>
          <a:noFill/>
          <a:ln>
            <a:noFill/>
          </a:ln>
        </p:spPr>
        <p:txBody>
          <a:bodyPr spcFirstLastPara="1" wrap="square" lIns="91425" tIns="45700" rIns="91425" bIns="45700" anchor="t" anchorCtr="0">
            <a:noAutofit/>
          </a:bodyPr>
          <a:lstStyle/>
          <a:p>
            <a:pPr marL="342900" marR="0" lvl="0" indent="-241300" algn="l" rtl="0">
              <a:lnSpc>
                <a:spcPct val="80000"/>
              </a:lnSpc>
              <a:spcBef>
                <a:spcPts val="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ctr" rtl="0">
              <a:lnSpc>
                <a:spcPct val="80000"/>
              </a:lnSpc>
              <a:spcBef>
                <a:spcPts val="320"/>
              </a:spcBef>
              <a:spcAft>
                <a:spcPts val="0"/>
              </a:spcAft>
              <a:buClr>
                <a:schemeClr val="dk1"/>
              </a:buClr>
              <a:buSzPts val="1600"/>
              <a:buFont typeface="Arial"/>
              <a:buNone/>
            </a:pPr>
            <a:r>
              <a:rPr lang="en-US" sz="1600" b="1" i="0" u="none" strike="noStrike" cap="none">
                <a:solidFill>
                  <a:schemeClr val="dk1"/>
                </a:solidFill>
                <a:latin typeface="Arial"/>
                <a:ea typeface="Arial"/>
                <a:cs typeface="Arial"/>
                <a:sym typeface="Arial"/>
              </a:rPr>
              <a:t>CORTADORAS</a:t>
            </a:r>
            <a:endParaRPr/>
          </a:p>
          <a:p>
            <a:pPr marL="342900" marR="0" lvl="0" indent="-24130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Apague las cortadoras antes de realizar mediciones, ajustes o reparaciones</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dejes de mirar al cortador cuando estás cortando</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pongos tu mano encima del protector de la hoja mientras estas cortando</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Pon la carne en la máquina de cortar</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Deslice el protector sobre el extremo de la carne frente a la cuchilla</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Ajuste la máquina al ancho de corte deseado</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Pon el interruptor en la posición "on"</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Agarre la manija del protector del chasis con la mano derecha y el mango de la máquina con la mano izquierda</a:t>
            </a:r>
            <a:endParaRPr/>
          </a:p>
          <a:p>
            <a:pPr marL="342900" marR="0" lvl="0" indent="-3429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Deslice el chasis hacia adelante y hacia atrás para lograr la cantidad deseada de carne en rodajas</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Previniendo cortes, laceraciones y perforaciones</a:t>
            </a:r>
            <a:endParaRPr/>
          </a:p>
        </p:txBody>
      </p:sp>
      <p:sp>
        <p:nvSpPr>
          <p:cNvPr id="197" name="Shape 197"/>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241300" algn="l" rtl="0">
              <a:lnSpc>
                <a:spcPct val="80000"/>
              </a:lnSpc>
              <a:spcBef>
                <a:spcPts val="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ctr" rtl="0">
              <a:lnSpc>
                <a:spcPct val="80000"/>
              </a:lnSpc>
              <a:spcBef>
                <a:spcPts val="360"/>
              </a:spcBef>
              <a:spcAft>
                <a:spcPts val="0"/>
              </a:spcAft>
              <a:buClr>
                <a:schemeClr val="dk1"/>
              </a:buClr>
              <a:buSzPts val="1800"/>
              <a:buFont typeface="Arial"/>
              <a:buNone/>
            </a:pPr>
            <a:r>
              <a:rPr lang="en-US" sz="1800" b="1" i="0" u="none" strike="noStrike" cap="none">
                <a:solidFill>
                  <a:schemeClr val="dk1"/>
                </a:solidFill>
                <a:latin typeface="Arial"/>
                <a:ea typeface="Arial"/>
                <a:cs typeface="Arial"/>
                <a:sym typeface="Arial"/>
              </a:rPr>
              <a:t>MEZCLADORES</a:t>
            </a:r>
            <a:endParaRPr/>
          </a:p>
          <a:p>
            <a:pPr marL="342900" marR="0" lvl="0" indent="-342900" algn="ctr" rtl="0">
              <a:lnSpc>
                <a:spcPct val="80000"/>
              </a:lnSpc>
              <a:spcBef>
                <a:spcPts val="360"/>
              </a:spcBef>
              <a:spcAft>
                <a:spcPts val="0"/>
              </a:spcAft>
              <a:buClr>
                <a:schemeClr val="dk1"/>
              </a:buClr>
              <a:buSzPts val="1800"/>
              <a:buFont typeface="Arial"/>
              <a:buNone/>
            </a:pPr>
            <a:endParaRPr sz="1800" b="1"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No ponga sus manos dentro del tazón mientras el tazón mezclador y el mezclador estén en funcionamiento</a:t>
            </a:r>
            <a:endParaRPr/>
          </a:p>
          <a:p>
            <a:pPr marL="342900" marR="0" lvl="0" indent="-2286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Use el stomper para empujar la carne a través de la amoladora de un mezclador</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Shape 203"/>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Quemaduras y escaldaduras</a:t>
            </a:r>
            <a:endParaRPr/>
          </a:p>
        </p:txBody>
      </p:sp>
      <p:sp>
        <p:nvSpPr>
          <p:cNvPr id="204" name="Shape 204"/>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241300" algn="l" rtl="0">
              <a:lnSpc>
                <a:spcPct val="80000"/>
              </a:lnSpc>
              <a:spcBef>
                <a:spcPts val="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ts val="2000"/>
              <a:buFont typeface="Arial"/>
              <a:buNone/>
            </a:pPr>
            <a:r>
              <a:rPr lang="en-US" sz="2000" b="0" i="0" u="none" strike="noStrike" cap="none">
                <a:solidFill>
                  <a:schemeClr val="dk1"/>
                </a:solidFill>
                <a:latin typeface="Arial"/>
                <a:ea typeface="Arial"/>
                <a:cs typeface="Arial"/>
                <a:sym typeface="Arial"/>
              </a:rPr>
              <a:t>Resultado principalmente de:</a:t>
            </a:r>
            <a:endParaRPr/>
          </a:p>
          <a:p>
            <a:pPr marL="342900" marR="0" lvl="0" indent="-342900" algn="l" rtl="0">
              <a:lnSpc>
                <a:spcPct val="10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Derrames y chapoteos de grasas calientes, aceites y productos alimenticios</a:t>
            </a:r>
            <a:endParaRPr/>
          </a:p>
          <a:p>
            <a:pPr marL="342900" marR="0" lvl="0" indent="-215900" algn="l" rtl="0">
              <a:lnSpc>
                <a:spcPct val="10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Bebidas calientes</a:t>
            </a:r>
            <a:endParaRPr/>
          </a:p>
          <a:p>
            <a:pPr marL="342900" marR="0" lvl="0" indent="-215900" algn="l" rtl="0">
              <a:lnSpc>
                <a:spcPct val="10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Contacto con superficies calientes como encimeras, hornos, parrillas, ollas, sartenes y bandejas</a:t>
            </a:r>
            <a:endParaRPr/>
          </a:p>
          <a:p>
            <a:pPr marL="342900" marR="0" lvl="0" indent="-215900" algn="l" rtl="0">
              <a:lnSpc>
                <a:spcPct val="100000"/>
              </a:lnSpc>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342900" marR="0" lvl="0" indent="-3429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Vapor</a:t>
            </a:r>
            <a:endParaRPr/>
          </a:p>
          <a:p>
            <a:pPr marL="342900" marR="0" lvl="0" indent="-215900" algn="l" rtl="0">
              <a:spcBef>
                <a:spcPts val="40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9"/>
        <p:cNvGrpSpPr/>
        <p:nvPr/>
      </p:nvGrpSpPr>
      <p:grpSpPr>
        <a:xfrm>
          <a:off x="0" y="0"/>
          <a:ext cx="0" cy="0"/>
          <a:chOff x="0" y="0"/>
          <a:chExt cx="0" cy="0"/>
        </a:xfrm>
      </p:grpSpPr>
      <p:sp>
        <p:nvSpPr>
          <p:cNvPr id="210" name="Shape 210"/>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Para reducir el riesgo de quemaduras y escaldaduras</a:t>
            </a:r>
            <a:endParaRPr/>
          </a:p>
        </p:txBody>
      </p:sp>
      <p:sp>
        <p:nvSpPr>
          <p:cNvPr id="211" name="Shape 211"/>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80000"/>
              </a:lnSpc>
              <a:spcBef>
                <a:spcPts val="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1143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Apague las estufas cuando no estén en uso</a:t>
            </a:r>
            <a:endParaRPr/>
          </a:p>
          <a:p>
            <a:pPr marL="0" marR="0" lvl="0" indent="-1143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Supongamos que todas las ollas y mangos de metal están calientes. Toque solo cuando esté seguro de que no están calientes o cuando usan guantes / guantes adecuados</a:t>
            </a:r>
            <a:endParaRPr/>
          </a:p>
          <a:p>
            <a:pPr marL="0" marR="0" lvl="0" indent="-1143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Organice su área de trabajo para evitar el contacto con objetos calientes y llamas</a:t>
            </a:r>
            <a:endParaRPr/>
          </a:p>
          <a:p>
            <a:pPr marL="0" marR="0" lvl="0" indent="-1143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Mantenga las asas de la olla lejos de los quemadores calientes</a:t>
            </a:r>
            <a:endParaRPr/>
          </a:p>
          <a:p>
            <a:pPr marL="0" marR="0" lvl="0" indent="-1143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Asegúrese de que las manijas de ollas y sartenes no sobresalgan del mostrador o la estufa</a:t>
            </a:r>
            <a:endParaRPr/>
          </a:p>
          <a:p>
            <a:pPr marL="0" marR="0" lvl="0" indent="-1143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Use guantes para el horno que se proporcionan y guantes largos para hornos profundos</a:t>
            </a:r>
            <a:endParaRPr/>
          </a:p>
          <a:p>
            <a:pPr marL="0" marR="0" lvl="0" indent="-1143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Use solo la configuración de temperatura recomendada para cada tipo de cocina</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6"/>
        <p:cNvGrpSpPr/>
        <p:nvPr/>
      </p:nvGrpSpPr>
      <p:grpSpPr>
        <a:xfrm>
          <a:off x="0" y="0"/>
          <a:ext cx="0" cy="0"/>
          <a:chOff x="0" y="0"/>
          <a:chExt cx="0" cy="0"/>
        </a:xfrm>
      </p:grpSpPr>
      <p:sp>
        <p:nvSpPr>
          <p:cNvPr id="217" name="Shape 217"/>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Para reducir el riesgo de quemaduras y escaldaduras</a:t>
            </a:r>
            <a:endParaRPr/>
          </a:p>
        </p:txBody>
      </p:sp>
      <p:sp>
        <p:nvSpPr>
          <p:cNvPr id="218" name="Shape 218"/>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228600" algn="l" rtl="0">
              <a:lnSpc>
                <a:spcPct val="8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2286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Seque los artículos a fondo antes de usarlos con aceite caliente</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Los alimentos para freír deben colocarse en la canasta primero, luego bajarlos a aceite caliente, en lugar de dejar caer los alimentos directamente en el aceite. Baje la canasta lentamente al aceite</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Use rodillos para mover cubas grandes</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Permita que la grasa se enfríe antes de transportar, filtrar o desechar</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Se deben usar dos personas para cambiar y eliminar la grasa, debido a un trabajo pesado</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No se pare en la freidora caliente para limpiar los componentes o filtros de ventilación. Use una escalera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Equipo de Protección Personal (EPP)</a:t>
            </a:r>
            <a:endParaRPr/>
          </a:p>
        </p:txBody>
      </p:sp>
      <p:sp>
        <p:nvSpPr>
          <p:cNvPr id="101" name="Shape 101"/>
          <p:cNvSpPr txBox="1">
            <a:spLocks noGrp="1"/>
          </p:cNvSpPr>
          <p:nvPr>
            <p:ph type="body" idx="1"/>
          </p:nvPr>
        </p:nvSpPr>
        <p:spPr>
          <a:xfrm>
            <a:off x="846137" y="1011237"/>
            <a:ext cx="7896225" cy="47640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Guantes:</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Guantes resistentes a productos químicos cuando se limpian o manipulan productos químicos (consulte la MSDS para conocer el tipo de guante específico que se necesita)</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Guantes de trabajo al manipular basura o trabajar en áreas de almacenamiento</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Guantes resistentes a cortes para cortar / rebanar / cortar en cubitos y operaciones de limpieza de equipos</a:t>
            </a:r>
            <a:endParaRPr sz="1800" b="1"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Calzado:</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Calzado antideslizante</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Zapatos bien atados</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Sin dedos abiertos</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Sin tela porosa</a:t>
            </a:r>
            <a:endParaRPr sz="1800" b="1" i="0" u="none" strike="noStrike" cap="none">
              <a:solidFill>
                <a:schemeClr val="dk1"/>
              </a:solidFill>
              <a:latin typeface="Arial"/>
              <a:ea typeface="Arial"/>
              <a:cs typeface="Arial"/>
              <a:sym typeface="Arial"/>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Gafas de seguridad, gafas y caretas:</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Gafas de seguridad cuando se requiere protección ocular general</a:t>
            </a:r>
            <a:endParaRPr/>
          </a:p>
          <a:p>
            <a:pPr marL="742950" marR="0" lvl="1" indent="-28575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Gafas de seguridad y protectores faciales cuando existe un gran peligro de salpicaduras de productos químicos</a:t>
            </a:r>
            <a:endParaRPr/>
          </a:p>
          <a:p>
            <a:pPr marL="342900" marR="0" lvl="0" indent="-228600" algn="l" rtl="0">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Shape 224"/>
          <p:cNvSpPr txBox="1">
            <a:spLocks noGrp="1"/>
          </p:cNvSpPr>
          <p:nvPr>
            <p:ph type="title"/>
          </p:nvPr>
        </p:nvSpPr>
        <p:spPr>
          <a:xfrm>
            <a:off x="636587" y="260350"/>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Política de servicio de alcohol</a:t>
            </a:r>
            <a:endParaRPr/>
          </a:p>
        </p:txBody>
      </p:sp>
      <p:sp>
        <p:nvSpPr>
          <p:cNvPr id="225" name="Shape 225"/>
          <p:cNvSpPr txBox="1">
            <a:spLocks noGrp="1"/>
          </p:cNvSpPr>
          <p:nvPr>
            <p:ph type="body" idx="1"/>
          </p:nvPr>
        </p:nvSpPr>
        <p:spPr>
          <a:xfrm>
            <a:off x="969962" y="993775"/>
            <a:ext cx="7896225" cy="4764087"/>
          </a:xfrm>
          <a:prstGeom prst="rect">
            <a:avLst/>
          </a:prstGeom>
          <a:noFill/>
          <a:ln>
            <a:noFill/>
          </a:ln>
        </p:spPr>
        <p:txBody>
          <a:bodyPr spcFirstLastPara="1" wrap="square" lIns="91425" tIns="45700" rIns="91425" bIns="45700" anchor="t" anchorCtr="0">
            <a:noAutofit/>
          </a:bodyPr>
          <a:lstStyle/>
          <a:p>
            <a:pPr marL="342900" marR="0" lvl="0" indent="-228600" algn="l" rtl="0">
              <a:lnSpc>
                <a:spcPct val="80000"/>
              </a:lnSpc>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228600" algn="l" rtl="0">
              <a:lnSpc>
                <a:spcPct val="80000"/>
              </a:lnSpc>
              <a:spcBef>
                <a:spcPts val="36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No se pueden consumir bebidas alcohólicas en la propiedad a menos que se compre en el Club.</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Las bebidas alcohólicas solo pueden ser atendidas por empleados certificados con alcohol a través de TIPS, TABC, Safe Serve o otra compañía aprobada.</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No se venden bebidas alcohólicas a un invitado menor de edad</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Una licencia de conducir de imagen válida es la única forma de identificación que podemos aceptar como prueba de edad. Verifique la identificación de todos.</a:t>
            </a:r>
            <a:endParaRPr/>
          </a:p>
          <a:p>
            <a:pPr marL="342900" marR="0" lvl="0" indent="-342900" algn="l" rtl="0">
              <a:lnSpc>
                <a:spcPct val="10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No sirva ni venda alcohol a un invitado que esté obviamente o visiblemente intoxicado</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30"/>
        <p:cNvGrpSpPr/>
        <p:nvPr/>
      </p:nvGrpSpPr>
      <p:grpSpPr>
        <a:xfrm>
          <a:off x="0" y="0"/>
          <a:ext cx="0" cy="0"/>
          <a:chOff x="0" y="0"/>
          <a:chExt cx="0" cy="0"/>
        </a:xfrm>
      </p:grpSpPr>
      <p:sp>
        <p:nvSpPr>
          <p:cNvPr id="231" name="Shape 231"/>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Política de servicio de alcohol</a:t>
            </a:r>
            <a:endParaRPr/>
          </a:p>
        </p:txBody>
      </p:sp>
      <p:sp>
        <p:nvSpPr>
          <p:cNvPr id="232" name="Shape 232"/>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80000"/>
              </a:lnSpc>
              <a:spcBef>
                <a:spcPts val="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No se debe servir más de tres bebidas a ninguna persona sin antes recibir la aprobación del supervisor</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La venta de jarras o grandes cantidades de bebidas alcohólicas (6 paquetes) requiere la aprobación de un supervisor</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Los empleados tienen el derecho de rechazar el servicio de alcohol si, en el juicio de dichos empleados, el servicio individual que lo solicita se considera intoxicado</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Si a un miembro o invitado se le niega el servicio, todos los empleados ayudarán a evitar que esta persona posea o consuma alcohol.</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Los servidores que venden alcohol deben informar a la administración sus observaciones y evidencia de que un miembro / invitado puede estar acercándose a la intoxicación.</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La gerencia asume la responsabilidad de intervenir en el caso de que un miembro / invitado necesite que se le niegue el servicio.</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Una vez que se deniega el servicio a un miembro, permanece desconectado durante todo el día.</a:t>
            </a:r>
            <a:endParaRPr/>
          </a:p>
          <a:p>
            <a:pPr marL="342900" marR="0" lvl="0" indent="-342900" algn="l" rtl="0">
              <a:lnSpc>
                <a:spcPct val="80000"/>
              </a:lnSpc>
              <a:spcBef>
                <a:spcPts val="360"/>
              </a:spcBef>
              <a:spcAft>
                <a:spcPts val="0"/>
              </a:spcAft>
              <a:buClr>
                <a:schemeClr val="dk1"/>
              </a:buClr>
              <a:buSzPts val="1800"/>
              <a:buFont typeface="Arial"/>
              <a:buChar char="•"/>
            </a:pPr>
            <a:r>
              <a:rPr lang="en-US" sz="1800" b="0" i="0" u="none" strike="noStrike" cap="none">
                <a:solidFill>
                  <a:schemeClr val="dk1"/>
                </a:solidFill>
                <a:latin typeface="Arial"/>
                <a:ea typeface="Arial"/>
                <a:cs typeface="Arial"/>
                <a:sym typeface="Arial"/>
              </a:rPr>
              <a:t>Deben hacerse esfuerzos razonables para evitar que un miembro o invitado que está visiblemente intoxicado maneje al abandonar el establecimiento</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Shape 238"/>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Política de servicio de alcohol</a:t>
            </a:r>
            <a:endParaRPr/>
          </a:p>
        </p:txBody>
      </p:sp>
      <p:sp>
        <p:nvSpPr>
          <p:cNvPr id="239" name="Shape 239"/>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ctr" rtl="0">
              <a:lnSpc>
                <a:spcPct val="80000"/>
              </a:lnSpc>
              <a:spcBef>
                <a:spcPts val="0"/>
              </a:spcBef>
              <a:spcAft>
                <a:spcPts val="0"/>
              </a:spcAft>
              <a:buClr>
                <a:schemeClr val="dk1"/>
              </a:buClr>
              <a:buSzPts val="1600"/>
              <a:buFont typeface="Arial"/>
              <a:buNone/>
            </a:pPr>
            <a:endParaRPr sz="1600" b="1" i="0" u="none" strike="noStrike" cap="none">
              <a:solidFill>
                <a:schemeClr val="dk1"/>
              </a:solidFill>
              <a:latin typeface="Arial"/>
              <a:ea typeface="Arial"/>
              <a:cs typeface="Arial"/>
              <a:sym typeface="Arial"/>
            </a:endParaRPr>
          </a:p>
          <a:p>
            <a:pPr marL="0" marR="0" lvl="0" indent="0" algn="ctr" rtl="0">
              <a:lnSpc>
                <a:spcPct val="80000"/>
              </a:lnSpc>
              <a:spcBef>
                <a:spcPts val="400"/>
              </a:spcBef>
              <a:spcAft>
                <a:spcPts val="0"/>
              </a:spcAft>
              <a:buClr>
                <a:schemeClr val="dk1"/>
              </a:buClr>
              <a:buSzPts val="2000"/>
              <a:buFont typeface="Arial"/>
              <a:buNone/>
            </a:pPr>
            <a:r>
              <a:rPr lang="en-US" sz="2000" b="1" i="0" u="none" strike="noStrike" cap="none">
                <a:solidFill>
                  <a:schemeClr val="dk1"/>
                </a:solidFill>
                <a:latin typeface="Arial"/>
                <a:ea typeface="Arial"/>
                <a:cs typeface="Arial"/>
                <a:sym typeface="Arial"/>
              </a:rPr>
              <a:t>EVENTOS ESPECIALES</a:t>
            </a:r>
            <a:endParaRPr/>
          </a:p>
          <a:p>
            <a:pPr marL="0" marR="0" lvl="0" indent="0" algn="ctr"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El servicio de licor debe limitarse a 2 bebidas a cualquier persona</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Se pueden vender un máximo de 4 boletos de bebida a una persona a la vez</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Las bebidas no alcohólicas y los alimentos deben estar disponibles en todo momento</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Ningún licor, que no sea el autorizado bajo el permiso ocasional, debe ser servido y / o consumido en cualquier evento.</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El licor solo debe servirse entre las horas especificadas en el permiso ocasional. El alcohol puede consumirse durante 30 minutos adicionales después de la hora de vender / servir / terminar</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Se debe eliminar todo el licor de las mesas dentro de los 30 minutos posteriores al tiempo de finalización de la venta / servicio.</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"Última llamada" no se anunciará</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El licor no debe ser retirado de la propiedad por los invitados a un evento</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El alcohol no se debe ofrecer ni dar como premio en un concurso</a:t>
            </a:r>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No se permiten las prácticas de mercadotecnia que fomentan un mayor consumo, como doble ”shots”, o concursos de bebidas alcohólicas.</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44"/>
        <p:cNvGrpSpPr/>
        <p:nvPr/>
      </p:nvGrpSpPr>
      <p:grpSpPr>
        <a:xfrm>
          <a:off x="0" y="0"/>
          <a:ext cx="0" cy="0"/>
          <a:chOff x="0" y="0"/>
          <a:chExt cx="0" cy="0"/>
        </a:xfrm>
      </p:grpSpPr>
      <p:sp>
        <p:nvSpPr>
          <p:cNvPr id="245" name="Shape 245"/>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Política de servicio de alcohol</a:t>
            </a:r>
            <a:endParaRPr/>
          </a:p>
        </p:txBody>
      </p:sp>
      <p:sp>
        <p:nvSpPr>
          <p:cNvPr id="246" name="Shape 246"/>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ctr" rtl="0">
              <a:lnSpc>
                <a:spcPct val="80000"/>
              </a:lnSpc>
              <a:spcBef>
                <a:spcPts val="0"/>
              </a:spcBef>
              <a:spcAft>
                <a:spcPts val="0"/>
              </a:spcAft>
              <a:buClr>
                <a:schemeClr val="dk1"/>
              </a:buClr>
              <a:buSzPts val="1600"/>
              <a:buFont typeface="Arial"/>
              <a:buNone/>
            </a:pPr>
            <a:endParaRPr sz="1600" b="1" i="0" u="none" strike="noStrike" cap="none">
              <a:solidFill>
                <a:schemeClr val="dk1"/>
              </a:solidFill>
              <a:latin typeface="Arial"/>
              <a:ea typeface="Arial"/>
              <a:cs typeface="Arial"/>
              <a:sym typeface="Arial"/>
            </a:endParaRPr>
          </a:p>
          <a:p>
            <a:pPr marL="0" marR="0" lvl="0" indent="0" algn="ctr" rtl="0">
              <a:lnSpc>
                <a:spcPct val="80000"/>
              </a:lnSpc>
              <a:spcBef>
                <a:spcPts val="400"/>
              </a:spcBef>
              <a:spcAft>
                <a:spcPts val="0"/>
              </a:spcAft>
              <a:buClr>
                <a:schemeClr val="dk1"/>
              </a:buClr>
              <a:buSzPts val="2000"/>
              <a:buFont typeface="Arial"/>
              <a:buNone/>
            </a:pPr>
            <a:r>
              <a:rPr lang="en-US" sz="2000" b="1" i="0" u="none" strike="noStrike" cap="none">
                <a:solidFill>
                  <a:schemeClr val="dk1"/>
                </a:solidFill>
                <a:latin typeface="Arial"/>
                <a:ea typeface="Arial"/>
                <a:cs typeface="Arial"/>
                <a:sym typeface="Arial"/>
              </a:rPr>
              <a:t>CONSUMO EN EL CAMPO DE GOLF</a:t>
            </a:r>
            <a:endParaRPr/>
          </a:p>
          <a:p>
            <a:pPr marL="0" marR="0" lvl="0" indent="0" algn="ctr"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8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Sistema de clasificación: use el número de identificación de los miembros para el seguimiento del consumo de alcohol. Este sistema debe comunicarse entre los que sirven en el curso y los que sirven en la casa club. Nuestro sistema es el siguiente:</a:t>
            </a:r>
            <a:endParaRPr/>
          </a:p>
          <a:p>
            <a:pPr marL="0" marR="0" lvl="0" indent="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Luz verde: (continúe con el servicio) es para la persona que no muestra signos de intoxicación y cree que ha bebido poco o nada.</a:t>
            </a:r>
            <a:endParaRPr/>
          </a:p>
          <a:p>
            <a:pPr marL="0" marR="0" lvl="0" indent="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Luz amarilla: (servicio de ralentización) es para la persona que muestra uno o dos signos de intoxicación y / o se sabe que ha consumido pocas bebidas</a:t>
            </a:r>
            <a:endParaRPr/>
          </a:p>
          <a:p>
            <a:pPr marL="0" marR="0" lvl="0" indent="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Luz roja: (sin servicio) es para varios signos de intoxicación o una gran cantidad conocida de alcohol consumido</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51"/>
        <p:cNvGrpSpPr/>
        <p:nvPr/>
      </p:nvGrpSpPr>
      <p:grpSpPr>
        <a:xfrm>
          <a:off x="0" y="0"/>
          <a:ext cx="0" cy="0"/>
          <a:chOff x="0" y="0"/>
          <a:chExt cx="0" cy="0"/>
        </a:xfrm>
      </p:grpSpPr>
      <p:sp>
        <p:nvSpPr>
          <p:cNvPr id="252" name="Shape 252"/>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Política de servicio de alcohol</a:t>
            </a:r>
            <a:endParaRPr/>
          </a:p>
        </p:txBody>
      </p:sp>
      <p:sp>
        <p:nvSpPr>
          <p:cNvPr id="253" name="Shape 253"/>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ctr" rtl="0">
              <a:lnSpc>
                <a:spcPct val="80000"/>
              </a:lnSpc>
              <a:spcBef>
                <a:spcPts val="0"/>
              </a:spcBef>
              <a:spcAft>
                <a:spcPts val="0"/>
              </a:spcAft>
              <a:buClr>
                <a:schemeClr val="dk1"/>
              </a:buClr>
              <a:buSzPts val="1600"/>
              <a:buFont typeface="Arial"/>
              <a:buNone/>
            </a:pPr>
            <a:endParaRPr sz="1600" b="1" i="0" u="none" strike="noStrike" cap="none">
              <a:solidFill>
                <a:schemeClr val="dk1"/>
              </a:solidFill>
              <a:latin typeface="Arial"/>
              <a:ea typeface="Arial"/>
              <a:cs typeface="Arial"/>
              <a:sym typeface="Arial"/>
            </a:endParaRPr>
          </a:p>
          <a:p>
            <a:pPr marL="0" marR="0" lvl="0" indent="0" algn="ctr" rtl="0">
              <a:lnSpc>
                <a:spcPct val="80000"/>
              </a:lnSpc>
              <a:spcBef>
                <a:spcPts val="400"/>
              </a:spcBef>
              <a:spcAft>
                <a:spcPts val="0"/>
              </a:spcAft>
              <a:buClr>
                <a:schemeClr val="dk1"/>
              </a:buClr>
              <a:buSzPts val="2000"/>
              <a:buFont typeface="Arial"/>
              <a:buNone/>
            </a:pPr>
            <a:r>
              <a:rPr lang="en-US" sz="2000" b="1" i="0" u="none" strike="noStrike" cap="none">
                <a:solidFill>
                  <a:schemeClr val="dk1"/>
                </a:solidFill>
                <a:latin typeface="Arial"/>
                <a:ea typeface="Arial"/>
                <a:cs typeface="Arial"/>
                <a:sym typeface="Arial"/>
              </a:rPr>
              <a:t>Controles de torneo</a:t>
            </a:r>
            <a:endParaRPr/>
          </a:p>
          <a:p>
            <a:pPr marL="0" marR="0" lvl="0" indent="0" algn="ctr"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8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Se establece un acuerdo de servicio de alcohol que establece lo que es y lo que no es aceptable y se asegura de que haya un mensaje de que beber y conducir no se aprueba. Pregúntele al transportista del torneo qué arreglos alternativos de transporte se están haciendo. Se debe proporcionar una copia de la política de licor del club con respecto a las barras de efectivo (a diferencia de las barras de host) y la cantidad de boletos que se pueden proporcionar. EL ALCOHOL NUNCA SERÁ ADJUDICADO COMO PREMIO.</a:t>
            </a:r>
            <a:endParaRPr/>
          </a:p>
          <a:p>
            <a:pPr marL="0" marR="0" lvl="0" indent="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Cero tolerancia: el club debe dejar en claro que hay una tolerancia cero para beber y conducir. Los conductores designados deben ser identificados y los números de cabina deben ser publicados en sitios claros y visibles.</a:t>
            </a:r>
            <a:endParaRPr/>
          </a:p>
          <a:p>
            <a:pPr marL="0" marR="0" lvl="0" indent="0" algn="l" rtl="0">
              <a:lnSpc>
                <a:spcPct val="8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101600" algn="l" rtl="0">
              <a:lnSpc>
                <a:spcPct val="8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Operación de carros por parte de invitados intoxicados: Los carros son vehículos motorizados según el código penal y, por lo tanto, no deben ser operados por una persona intoxicada.</a:t>
            </a:r>
            <a:endParaRPr/>
          </a:p>
          <a:p>
            <a:pPr marL="342900" marR="0" lvl="0" indent="-241300" algn="l" rtl="0">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Shape 106"/>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Practica Higiene Básica</a:t>
            </a:r>
            <a:endParaRPr/>
          </a:p>
        </p:txBody>
      </p:sp>
      <p:sp>
        <p:nvSpPr>
          <p:cNvPr id="107" name="Shape 107"/>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2000"/>
              <a:buFont typeface="Arial"/>
              <a:buNone/>
            </a:pPr>
            <a:endParaRPr sz="2000" b="0" i="0" u="none" strike="noStrike" cap="none">
              <a:solidFill>
                <a:schemeClr val="dk1"/>
              </a:solidFill>
              <a:latin typeface="Arial"/>
              <a:ea typeface="Arial"/>
              <a:cs typeface="Arial"/>
              <a:sym typeface="Arial"/>
            </a:endParaRPr>
          </a:p>
          <a:p>
            <a:pPr marL="0" marR="0" lvl="0" indent="-1270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Limite las joyas a un</a:t>
            </a:r>
            <a:r>
              <a:rPr lang="en-US" sz="2000"/>
              <a:t> solo anillo</a:t>
            </a:r>
            <a:r>
              <a:rPr lang="en-US" sz="2000" b="0" i="0" u="none" strike="noStrike" cap="none">
                <a:solidFill>
                  <a:schemeClr val="dk1"/>
                </a:solidFill>
                <a:latin typeface="Arial"/>
                <a:ea typeface="Arial"/>
                <a:cs typeface="Arial"/>
                <a:sym typeface="Arial"/>
              </a:rPr>
              <a:t> de boda simple durante la preparación de alimentos</a:t>
            </a:r>
            <a:endParaRPr/>
          </a:p>
          <a:p>
            <a:pPr marL="0" marR="0" lvl="0" indent="-1270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Use ropa limpia y protección para el cabello</a:t>
            </a:r>
            <a:endParaRPr/>
          </a:p>
          <a:p>
            <a:pPr marL="0" marR="0" lvl="0" indent="-1270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Lave y desinfecte el termómetro antes de tomar una temperatura</a:t>
            </a:r>
            <a:endParaRPr/>
          </a:p>
          <a:p>
            <a:pPr marL="0" marR="0" lvl="0" indent="-1270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Los empleados que están enfermos deben estar restringidos</a:t>
            </a:r>
            <a:endParaRPr/>
          </a:p>
          <a:p>
            <a:pPr marL="0" marR="0" lvl="0" indent="-1270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Los utensilios y las superficies de preparación de alimentos deben limpiarse y desinfectarse: tablas de cortar, áreas de preparación de alimentos, rebanadoras y mezcladoras.</a:t>
            </a:r>
            <a:endParaRPr/>
          </a:p>
          <a:p>
            <a:pPr marL="0" marR="0" lvl="0" indent="-1270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Use different utensilios para preparar las carnes y los productos</a:t>
            </a:r>
            <a:endParaRPr/>
          </a:p>
          <a:p>
            <a:pPr marL="0" marR="0" lvl="0" indent="-127000" algn="l" rtl="0">
              <a:lnSpc>
                <a:spcPct val="100000"/>
              </a:lnSpc>
              <a:spcBef>
                <a:spcPts val="400"/>
              </a:spcBef>
              <a:spcAft>
                <a:spcPts val="0"/>
              </a:spcAft>
              <a:buClr>
                <a:schemeClr val="dk1"/>
              </a:buClr>
              <a:buSzPts val="2000"/>
              <a:buFont typeface="Arial"/>
              <a:buChar char="•"/>
            </a:pPr>
            <a:r>
              <a:rPr lang="en-US" sz="2000" b="0" i="0" u="none" strike="noStrike" cap="none">
                <a:solidFill>
                  <a:schemeClr val="dk1"/>
                </a:solidFill>
                <a:latin typeface="Arial"/>
                <a:ea typeface="Arial"/>
                <a:cs typeface="Arial"/>
                <a:sym typeface="Arial"/>
              </a:rPr>
              <a:t>Enjuague las frutas y verduras frescas en agua corriente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Practica Higiene Básica</a:t>
            </a:r>
            <a:endParaRPr/>
          </a:p>
        </p:txBody>
      </p:sp>
      <p:sp>
        <p:nvSpPr>
          <p:cNvPr id="113" name="Shape 113"/>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Retire las hojas más externas de una cabeza de lechuga o repollo</a:t>
            </a:r>
            <a:endParaRPr/>
          </a:p>
          <a:p>
            <a:pPr marL="342900" marR="0" lvl="0" indent="-342900" algn="l" rtl="0">
              <a:lnSpc>
                <a:spcPct val="100000"/>
              </a:lnSpc>
              <a:spcBef>
                <a:spcPts val="38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Las bacterias pueden prosperar en la superficie cortada de las frutas y verduras, tenga cuidado de no contaminar estos alimentos al cortarlos en la tabla de cortar.</a:t>
            </a:r>
            <a:endParaRPr/>
          </a:p>
          <a:p>
            <a:pPr marL="342900" marR="0" lvl="0" indent="-342900" algn="l" rtl="0">
              <a:lnSpc>
                <a:spcPct val="100000"/>
              </a:lnSpc>
              <a:spcBef>
                <a:spcPts val="38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Mantenga los alimentos cubiertos hasta que esté listo para servirlos</a:t>
            </a:r>
            <a:endParaRPr/>
          </a:p>
          <a:p>
            <a:pPr marL="342900" marR="0" lvl="0" indent="-342900" algn="l" rtl="0">
              <a:lnSpc>
                <a:spcPct val="100000"/>
              </a:lnSpc>
              <a:spcBef>
                <a:spcPts val="38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Lavarse las manos</a:t>
            </a:r>
            <a:endParaRPr/>
          </a:p>
          <a:p>
            <a:pPr marL="342900" marR="0" lvl="0" indent="-342900" algn="l" rtl="0">
              <a:lnSpc>
                <a:spcPct val="100000"/>
              </a:lnSpc>
              <a:spcBef>
                <a:spcPts val="38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No almacene alimentos cerca de productos de limpieza o productos químicos</a:t>
            </a:r>
            <a:endParaRPr/>
          </a:p>
          <a:p>
            <a:pPr marL="342900" marR="0" lvl="0" indent="-342900" algn="l" rtl="0">
              <a:lnSpc>
                <a:spcPct val="100000"/>
              </a:lnSpc>
              <a:spcBef>
                <a:spcPts val="38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Una vez que se abren los condimentos, guárdelos en el refrigerador o en el refrigerador del carrito de bebidas</a:t>
            </a:r>
            <a:endParaRPr/>
          </a:p>
          <a:p>
            <a:pPr marL="342900" marR="0" lvl="0" indent="-342900" algn="l" rtl="0">
              <a:lnSpc>
                <a:spcPct val="100000"/>
              </a:lnSpc>
              <a:spcBef>
                <a:spcPts val="380"/>
              </a:spcBef>
              <a:spcAft>
                <a:spcPts val="0"/>
              </a:spcAft>
              <a:buClr>
                <a:schemeClr val="dk1"/>
              </a:buClr>
              <a:buSzPts val="1900"/>
              <a:buFont typeface="Arial"/>
              <a:buChar char="•"/>
            </a:pPr>
            <a:r>
              <a:rPr lang="en-US" sz="1900" b="0" i="0" u="none" strike="noStrike" cap="none">
                <a:solidFill>
                  <a:schemeClr val="dk1"/>
                </a:solidFill>
                <a:latin typeface="Arial"/>
                <a:ea typeface="Arial"/>
                <a:cs typeface="Arial"/>
                <a:sym typeface="Arial"/>
              </a:rPr>
              <a:t>Etiquete todos los alimentos que se almacenan para consumo y / o uso posterior</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7"/>
        <p:cNvGrpSpPr/>
        <p:nvPr/>
      </p:nvGrpSpPr>
      <p:grpSpPr>
        <a:xfrm>
          <a:off x="0" y="0"/>
          <a:ext cx="0" cy="0"/>
          <a:chOff x="0" y="0"/>
          <a:chExt cx="0" cy="0"/>
        </a:xfrm>
      </p:grpSpPr>
      <p:sp>
        <p:nvSpPr>
          <p:cNvPr id="118" name="Shape 118"/>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Lavado de manos</a:t>
            </a:r>
            <a:endParaRPr/>
          </a:p>
        </p:txBody>
      </p:sp>
      <p:sp>
        <p:nvSpPr>
          <p:cNvPr id="119" name="Shape 119"/>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Los manipuladores de alimentos deben lavarse las manos antes de comenzar a trabajar y después de las siguientes actividades:</a:t>
            </a:r>
            <a:endParaRPr/>
          </a:p>
          <a:p>
            <a:pPr marL="0" marR="0" lvl="0" indent="0" algn="l" rtl="0">
              <a:lnSpc>
                <a:spcPct val="100000"/>
              </a:lnSpc>
              <a:spcBef>
                <a:spcPts val="300"/>
              </a:spcBef>
              <a:spcAft>
                <a:spcPts val="0"/>
              </a:spcAft>
              <a:buClr>
                <a:schemeClr val="dk1"/>
              </a:buClr>
              <a:buSzPts val="1500"/>
              <a:buFont typeface="Arial"/>
              <a:buNone/>
            </a:pPr>
            <a:endParaRPr sz="1500" b="0" i="0" u="none" strike="noStrike" cap="none">
              <a:solidFill>
                <a:schemeClr val="dk1"/>
              </a:solidFill>
              <a:latin typeface="Arial"/>
              <a:ea typeface="Arial"/>
              <a:cs typeface="Arial"/>
              <a:sym typeface="Arial"/>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Usando el baño</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Trabajando con carne cruda, aves de corral, y mariscos crudos (antes y después)</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Tocando el cabello, la cara o el cuerpo</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Estornudar, toser o usar un pañuelo de papel</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Comer, beber, fumar o masticar chicle o tabaco</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Trabajar con químicos que puedan afectar la seguridad alimentaria</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Sacar basura</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Limpiando mesas o transportando platos sucios</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Tocar la ropa o delantales</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Tocar dinero</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Salir y regresar a las áreas de cocina / preparación</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Tocar cualquier cosa que pueda contaminar las manos, como equipo sucio, superficies de trabajo o paños para limpiar</a:t>
            </a:r>
            <a:endParaRPr/>
          </a:p>
          <a:p>
            <a:pPr marL="342900" marR="0" lvl="0" indent="-247650" algn="l" rtl="0">
              <a:spcBef>
                <a:spcPts val="300"/>
              </a:spcBef>
              <a:spcAft>
                <a:spcPts val="0"/>
              </a:spcAft>
              <a:buClr>
                <a:schemeClr val="dk1"/>
              </a:buClr>
              <a:buSzPts val="1500"/>
              <a:buFont typeface="Arial"/>
              <a:buNone/>
            </a:pPr>
            <a:endParaRPr sz="1500" b="0" i="0" u="none" strike="noStrike" cap="none">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Shape 125"/>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Lavado de manos</a:t>
            </a:r>
            <a:endParaRPr/>
          </a:p>
        </p:txBody>
      </p:sp>
      <p:sp>
        <p:nvSpPr>
          <p:cNvPr id="126" name="Shape 126"/>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342900" marR="0" lvl="0" indent="-241300" algn="l" rtl="0">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p:txBody>
      </p:sp>
      <p:pic>
        <p:nvPicPr>
          <p:cNvPr id="127" name="Shape 127"/>
          <p:cNvPicPr preferRelativeResize="0"/>
          <p:nvPr/>
        </p:nvPicPr>
        <p:blipFill rotWithShape="1">
          <a:blip r:embed="rId3">
            <a:alphaModFix/>
          </a:blip>
          <a:srcRect/>
          <a:stretch/>
        </p:blipFill>
        <p:spPr>
          <a:xfrm>
            <a:off x="1819275" y="862012"/>
            <a:ext cx="5949950" cy="46101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Enfermedades transmitidas por los alimentos</a:t>
            </a:r>
            <a:endParaRPr/>
          </a:p>
        </p:txBody>
      </p:sp>
      <p:sp>
        <p:nvSpPr>
          <p:cNvPr id="133" name="Shape 133"/>
          <p:cNvSpPr txBox="1">
            <a:spLocks noGrp="1"/>
          </p:cNvSpPr>
          <p:nvPr>
            <p:ph type="body" idx="1"/>
          </p:nvPr>
        </p:nvSpPr>
        <p:spPr>
          <a:xfrm>
            <a:off x="1112837" y="1119187"/>
            <a:ext cx="7896225" cy="4764087"/>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chemeClr val="dk1"/>
              </a:buClr>
              <a:buSzPts val="1500"/>
              <a:buFont typeface="Arial"/>
              <a:buNone/>
            </a:pPr>
            <a:r>
              <a:rPr lang="en-US" sz="1500" b="1" i="1" u="none" strike="noStrike" cap="none">
                <a:solidFill>
                  <a:schemeClr val="dk1"/>
                </a:solidFill>
                <a:latin typeface="Arial"/>
                <a:ea typeface="Arial"/>
                <a:cs typeface="Arial"/>
                <a:sym typeface="Arial"/>
              </a:rPr>
              <a:t>SEPARADO - NO CRUZAR CONTAMINADO</a:t>
            </a:r>
            <a:endParaRPr/>
          </a:p>
          <a:p>
            <a:pPr marL="0" marR="0" lvl="0" indent="0" algn="ctr"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r>
              <a:rPr lang="en-US" sz="1500" b="0" i="0" u="none" strike="noStrike" cap="none">
                <a:solidFill>
                  <a:schemeClr val="dk1"/>
                </a:solidFill>
                <a:latin typeface="Arial"/>
                <a:ea typeface="Arial"/>
                <a:cs typeface="Arial"/>
                <a:sym typeface="Arial"/>
              </a:rPr>
              <a:t>La carne cruda, las aves de corral, los mariscos y los huevos pueden transmitir los gérmenes a los alimentos listos para el consumo, ¡a menos que los mantenga separados!</a:t>
            </a:r>
            <a:endParaRPr/>
          </a:p>
          <a:p>
            <a:pPr marL="0" marR="0" lvl="0" indent="0" algn="l" rtl="0">
              <a:lnSpc>
                <a:spcPct val="100000"/>
              </a:lnSpc>
              <a:spcBef>
                <a:spcPts val="300"/>
              </a:spcBef>
              <a:spcAft>
                <a:spcPts val="0"/>
              </a:spcAft>
              <a:buClr>
                <a:schemeClr val="dk1"/>
              </a:buClr>
              <a:buSzPts val="1500"/>
              <a:buFont typeface="Arial"/>
              <a:buNone/>
            </a:pPr>
            <a:endParaRPr sz="1500" b="0" i="0" u="none" strike="noStrike" cap="none">
              <a:solidFill>
                <a:schemeClr val="dk1"/>
              </a:solidFill>
              <a:latin typeface="Arial"/>
              <a:ea typeface="Arial"/>
              <a:cs typeface="Arial"/>
              <a:sym typeface="Arial"/>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Use differente tablas de cortar y platos para carne cruda, aves y mariscos</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Mantenga la carne cruda, mariscos y huevos de ave separados de todos los otros alimentos en la nevera.</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Limpie las superficies de trabajo antes de preparar alimentos en ellas, y asegúrese de desinfectar entre usos</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Mantenga el equipo separado de las áreas de almacenamiento de alimentos una vez que se haya limpiado y desinfectado</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Use guantes desechables y asegúrese de cambiar los guantes cuando manipule alimentos o materiales nuevos.</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Evite usar los mismos utensilios para diferentes alimentos</a:t>
            </a:r>
            <a:endParaRPr/>
          </a:p>
          <a:p>
            <a:pPr marL="0" marR="0" lvl="0" indent="-95250" algn="l" rtl="0">
              <a:lnSpc>
                <a:spcPct val="100000"/>
              </a:lnSpc>
              <a:spcBef>
                <a:spcPts val="300"/>
              </a:spcBef>
              <a:spcAft>
                <a:spcPts val="0"/>
              </a:spcAft>
              <a:buClr>
                <a:schemeClr val="dk1"/>
              </a:buClr>
              <a:buSzPts val="1500"/>
              <a:buFont typeface="Arial"/>
              <a:buChar char="•"/>
            </a:pPr>
            <a:r>
              <a:rPr lang="en-US" sz="1500" b="0" i="0" u="none" strike="noStrike" cap="none">
                <a:solidFill>
                  <a:schemeClr val="dk1"/>
                </a:solidFill>
                <a:latin typeface="Arial"/>
                <a:ea typeface="Arial"/>
                <a:cs typeface="Arial"/>
                <a:sym typeface="Arial"/>
              </a:rPr>
              <a:t>Usa siempre una bola para el hielo</a:t>
            </a:r>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r>
              <a:rPr lang="en-US" sz="1500" b="1" i="1" u="none" strike="noStrike" cap="none">
                <a:solidFill>
                  <a:schemeClr val="dk1"/>
                </a:solidFill>
                <a:latin typeface="Arial"/>
                <a:ea typeface="Arial"/>
                <a:cs typeface="Arial"/>
                <a:sym typeface="Arial"/>
              </a:rPr>
              <a:t>	</a:t>
            </a:r>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0" marR="0" lvl="0" indent="0" algn="l" rtl="0">
              <a:lnSpc>
                <a:spcPct val="100000"/>
              </a:lnSpc>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a:p>
            <a:pPr marL="342900" marR="0" lvl="0" indent="-247650" algn="l" rtl="0">
              <a:spcBef>
                <a:spcPts val="300"/>
              </a:spcBef>
              <a:spcAft>
                <a:spcPts val="0"/>
              </a:spcAft>
              <a:buClr>
                <a:schemeClr val="dk1"/>
              </a:buClr>
              <a:buSzPts val="1500"/>
              <a:buFont typeface="Arial"/>
              <a:buNone/>
            </a:pPr>
            <a:endParaRPr sz="1500" b="1" i="1" u="none" strike="noStrike" cap="none">
              <a:solidFill>
                <a:schemeClr val="dk1"/>
              </a:solidFill>
              <a:latin typeface="Arial"/>
              <a:ea typeface="Arial"/>
              <a:cs typeface="Arial"/>
              <a:sym typeface="Arial"/>
            </a:endParaRPr>
          </a:p>
        </p:txBody>
      </p:sp>
      <p:pic>
        <p:nvPicPr>
          <p:cNvPr id="134" name="Shape 134" descr="Steps to food safety - separate meats from other foods"/>
          <p:cNvPicPr preferRelativeResize="0"/>
          <p:nvPr/>
        </p:nvPicPr>
        <p:blipFill rotWithShape="1">
          <a:blip r:embed="rId3">
            <a:alphaModFix/>
          </a:blip>
          <a:srcRect/>
          <a:stretch/>
        </p:blipFill>
        <p:spPr>
          <a:xfrm>
            <a:off x="1112837" y="542925"/>
            <a:ext cx="1095375" cy="109537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Enfermedades transmitidas por los alimentos</a:t>
            </a:r>
            <a:endParaRPr/>
          </a:p>
        </p:txBody>
      </p:sp>
      <p:sp>
        <p:nvSpPr>
          <p:cNvPr id="140" name="Shape 140"/>
          <p:cNvSpPr txBox="1">
            <a:spLocks noGrp="1"/>
          </p:cNvSpPr>
          <p:nvPr>
            <p:ph type="body" idx="1"/>
          </p:nvPr>
        </p:nvSpPr>
        <p:spPr>
          <a:xfrm>
            <a:off x="969962" y="1090612"/>
            <a:ext cx="7896225" cy="47640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ctr" rtl="0">
              <a:lnSpc>
                <a:spcPct val="10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COCINAR - A LA TEMPERATURA CORRECTA</a:t>
            </a:r>
            <a:endParaRPr/>
          </a:p>
          <a:p>
            <a:pPr marL="0" marR="0" lvl="0" indent="0" algn="ctr"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La comida se cocina de forma segura cuando el termómetro interno se pone lo suficientemente alto como para matar los gérmenes que pueden enfermarlo. La única manera de saber si la comida se cocina de manera segura es usar un termómetro para alimentos. Temperaturas internas seguras:</a:t>
            </a:r>
            <a:endParaRPr/>
          </a:p>
          <a:p>
            <a:pPr marL="0" marR="0" lvl="0" indent="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145 grados F para cortes enteros de carne de res, cerdo, ternera y cordero</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160 grados F para carne molida, como carne de res y cerdo y huevos</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165 grados F para aves de corral, incluyendo pollo molido y pavo</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165 grados F para sobrantes y cazuelas</a:t>
            </a:r>
            <a:endParaRPr/>
          </a:p>
          <a:p>
            <a:pPr marL="0" marR="0" lvl="0" indent="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r>
              <a:rPr lang="en-US" sz="1600" b="0" i="0" u="none" strike="noStrike" cap="none">
                <a:solidFill>
                  <a:schemeClr val="dk1"/>
                </a:solidFill>
                <a:latin typeface="Arial"/>
                <a:ea typeface="Arial"/>
                <a:cs typeface="Arial"/>
                <a:sym typeface="Arial"/>
              </a:rPr>
              <a:t>El monitoreo de la temperatura es crítico y la zona de peligro para las temperaturas de los alimentos es de 41 grados Fahrenheit (F) a 140 grados Fahrenheit.</a:t>
            </a:r>
            <a:endParaRPr/>
          </a:p>
          <a:p>
            <a:pPr marL="0" marR="0" lvl="0" indent="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r>
              <a:rPr lang="en-US" sz="1600" b="1" i="1" u="none" strike="noStrike" cap="none">
                <a:solidFill>
                  <a:schemeClr val="dk1"/>
                </a:solidFill>
                <a:latin typeface="Arial"/>
                <a:ea typeface="Arial"/>
                <a:cs typeface="Arial"/>
                <a:sym typeface="Arial"/>
              </a:rPr>
              <a:t>	</a:t>
            </a:r>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342900" marR="0" lvl="0" indent="-241300" algn="l" rtl="0">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p:txBody>
      </p:sp>
      <p:pic>
        <p:nvPicPr>
          <p:cNvPr id="141" name="Shape 141" descr="Steps to food safety - cook to the right temperature"/>
          <p:cNvPicPr preferRelativeResize="0"/>
          <p:nvPr/>
        </p:nvPicPr>
        <p:blipFill rotWithShape="1">
          <a:blip r:embed="rId3">
            <a:alphaModFix/>
          </a:blip>
          <a:srcRect/>
          <a:stretch/>
        </p:blipFill>
        <p:spPr>
          <a:xfrm>
            <a:off x="969962" y="695325"/>
            <a:ext cx="1114425" cy="1114425"/>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679450" y="136525"/>
            <a:ext cx="8229600" cy="87471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2"/>
              </a:buClr>
              <a:buSzPts val="3200"/>
              <a:buFont typeface="Arial"/>
              <a:buNone/>
            </a:pPr>
            <a:r>
              <a:rPr lang="en-US" sz="3200" b="1" i="0" u="none" strike="noStrike" cap="none">
                <a:solidFill>
                  <a:schemeClr val="dk2"/>
                </a:solidFill>
                <a:latin typeface="Arial"/>
                <a:ea typeface="Arial"/>
                <a:cs typeface="Arial"/>
                <a:sym typeface="Arial"/>
              </a:rPr>
              <a:t>Enfermedades transmitidas por los alimentos</a:t>
            </a:r>
            <a:endParaRPr/>
          </a:p>
        </p:txBody>
      </p:sp>
      <p:sp>
        <p:nvSpPr>
          <p:cNvPr id="147" name="Shape 147"/>
          <p:cNvSpPr txBox="1">
            <a:spLocks noGrp="1"/>
          </p:cNvSpPr>
          <p:nvPr>
            <p:ph type="body" idx="1"/>
          </p:nvPr>
        </p:nvSpPr>
        <p:spPr>
          <a:xfrm>
            <a:off x="969962" y="1241425"/>
            <a:ext cx="7896225" cy="436086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ctr" rtl="0">
              <a:lnSpc>
                <a:spcPct val="100000"/>
              </a:lnSpc>
              <a:spcBef>
                <a:spcPts val="400"/>
              </a:spcBef>
              <a:spcAft>
                <a:spcPts val="0"/>
              </a:spcAft>
              <a:buClr>
                <a:schemeClr val="dk1"/>
              </a:buClr>
              <a:buSzPts val="2000"/>
              <a:buFont typeface="Arial"/>
              <a:buNone/>
            </a:pPr>
            <a:r>
              <a:rPr lang="en-US" sz="2000" b="1" i="0" u="none" strike="noStrike" cap="none">
                <a:solidFill>
                  <a:schemeClr val="dk1"/>
                </a:solidFill>
                <a:latin typeface="Arial"/>
                <a:ea typeface="Arial"/>
                <a:cs typeface="Arial"/>
                <a:sym typeface="Arial"/>
              </a:rPr>
              <a:t>FRÍO - REFRIGERAR INMEDIATAMENTE</a:t>
            </a:r>
            <a:endParaRPr/>
          </a:p>
          <a:p>
            <a:pPr marL="0" marR="0" lvl="0" indent="0" algn="ctr"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Mantenga el refrigerador a menos de 40 grados</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Refrigere los alimentos perecederos dentro de 2 horas.</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Si la temperatura exterior es superior a 90 grados, refrigere en 1 hora</a:t>
            </a:r>
            <a:endParaRPr/>
          </a:p>
          <a:p>
            <a:pPr marL="0" marR="0" lvl="0" indent="-101600" algn="l" rtl="0">
              <a:lnSpc>
                <a:spcPct val="100000"/>
              </a:lnSpc>
              <a:spcBef>
                <a:spcPts val="320"/>
              </a:spcBef>
              <a:spcAft>
                <a:spcPts val="0"/>
              </a:spcAft>
              <a:buClr>
                <a:schemeClr val="dk1"/>
              </a:buClr>
              <a:buSzPts val="1600"/>
              <a:buFont typeface="Arial"/>
              <a:buChar char="•"/>
            </a:pPr>
            <a:r>
              <a:rPr lang="en-US" sz="1600" b="0" i="0" u="none" strike="noStrike" cap="none">
                <a:solidFill>
                  <a:schemeClr val="dk1"/>
                </a:solidFill>
                <a:latin typeface="Arial"/>
                <a:ea typeface="Arial"/>
                <a:cs typeface="Arial"/>
                <a:sym typeface="Arial"/>
              </a:rPr>
              <a:t>Descongele los alimentos de manera segura en el refrigerador, en agua fría o en el microondas. Nunca descongele alimentos en el mostrador, ya que las bacterias se multiplican rápidamente en las partes de los alimentos que alcanzan la temperatura de los alimentos.</a:t>
            </a:r>
            <a:endParaRPr/>
          </a:p>
          <a:p>
            <a:pPr marL="0" marR="0" lvl="0" indent="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0" i="0"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r>
              <a:rPr lang="en-US" sz="1600" b="1" i="1" u="none" strike="noStrike" cap="none">
                <a:solidFill>
                  <a:schemeClr val="dk1"/>
                </a:solidFill>
                <a:latin typeface="Arial"/>
                <a:ea typeface="Arial"/>
                <a:cs typeface="Arial"/>
                <a:sym typeface="Arial"/>
              </a:rPr>
              <a:t>	</a:t>
            </a:r>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0" marR="0" lvl="0" indent="0" algn="l" rtl="0">
              <a:lnSpc>
                <a:spcPct val="100000"/>
              </a:lnSpc>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a:p>
            <a:pPr marL="342900" marR="0" lvl="0" indent="-241300" algn="l" rtl="0">
              <a:spcBef>
                <a:spcPts val="320"/>
              </a:spcBef>
              <a:spcAft>
                <a:spcPts val="0"/>
              </a:spcAft>
              <a:buClr>
                <a:schemeClr val="dk1"/>
              </a:buClr>
              <a:buSzPts val="1600"/>
              <a:buFont typeface="Arial"/>
              <a:buNone/>
            </a:pPr>
            <a:endParaRPr sz="1600" b="1" i="1" u="none" strike="noStrike" cap="none">
              <a:solidFill>
                <a:schemeClr val="dk1"/>
              </a:solidFill>
              <a:latin typeface="Arial"/>
              <a:ea typeface="Arial"/>
              <a:cs typeface="Arial"/>
              <a:sym typeface="Arial"/>
            </a:endParaRPr>
          </a:p>
        </p:txBody>
      </p:sp>
      <p:pic>
        <p:nvPicPr>
          <p:cNvPr id="148" name="Shape 148" descr="Chill Step to food safety snowflake image"/>
          <p:cNvPicPr preferRelativeResize="0"/>
          <p:nvPr/>
        </p:nvPicPr>
        <p:blipFill rotWithShape="1">
          <a:blip r:embed="rId3">
            <a:alphaModFix/>
          </a:blip>
          <a:srcRect/>
          <a:stretch/>
        </p:blipFill>
        <p:spPr>
          <a:xfrm>
            <a:off x="898525" y="827087"/>
            <a:ext cx="1104900" cy="1104900"/>
          </a:xfrm>
          <a:prstGeom prst="rect">
            <a:avLst/>
          </a:prstGeom>
          <a:noFill/>
          <a:ln>
            <a:noFill/>
          </a:ln>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2410</Words>
  <Application>Microsoft Office PowerPoint</Application>
  <PresentationFormat>On-screen Show (4:3)</PresentationFormat>
  <Paragraphs>338</Paragraphs>
  <Slides>24</Slides>
  <Notes>24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24</vt:i4>
      </vt:variant>
    </vt:vector>
  </HeadingPairs>
  <TitlesOfParts>
    <vt:vector size="26" baseType="lpstr">
      <vt:lpstr>Arial</vt:lpstr>
      <vt:lpstr>Default Design</vt:lpstr>
      <vt:lpstr>Programa de seguridad – Comida y Bebidas</vt:lpstr>
      <vt:lpstr>Equipo de Protección Personal (EPP)</vt:lpstr>
      <vt:lpstr>Practica Higiene Básica</vt:lpstr>
      <vt:lpstr>Practica Higiene Básica</vt:lpstr>
      <vt:lpstr>Lavado de manos</vt:lpstr>
      <vt:lpstr>Lavado de manos</vt:lpstr>
      <vt:lpstr>Enfermedades transmitidas por los alimentos</vt:lpstr>
      <vt:lpstr>Enfermedades transmitidas por los alimentos</vt:lpstr>
      <vt:lpstr>Enfermedades transmitidas por los alimentos</vt:lpstr>
      <vt:lpstr>Saneamiento</vt:lpstr>
      <vt:lpstr>Cortes, laceraciones y perforaciones </vt:lpstr>
      <vt:lpstr>Previniendo cortes, laceraciones y perforaciones</vt:lpstr>
      <vt:lpstr>Previniendo cortes, laceraciones y perforaciones</vt:lpstr>
      <vt:lpstr>Previniendo cortes, laceraciones y perforaciones</vt:lpstr>
      <vt:lpstr>Previniendo cortes, laceraciones y perforaciones</vt:lpstr>
      <vt:lpstr>Previniendo cortes, laceraciones y perforaciones</vt:lpstr>
      <vt:lpstr>Quemaduras y escaldaduras</vt:lpstr>
      <vt:lpstr>Para reducir el riesgo de quemaduras y escaldaduras</vt:lpstr>
      <vt:lpstr>Para reducir el riesgo de quemaduras y escaldaduras</vt:lpstr>
      <vt:lpstr>Política de servicio de alcohol</vt:lpstr>
      <vt:lpstr>Política de servicio de alcohol</vt:lpstr>
      <vt:lpstr>Política de servicio de alcohol</vt:lpstr>
      <vt:lpstr>Política de servicio de alcohol</vt:lpstr>
      <vt:lpstr>Política de servicio de alcohol</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de seguridad – Comida y Bebidas</dc:title>
  <dc:creator>DeLaCruz, Tawny</dc:creator>
  <cp:lastModifiedBy>DeLaCruz, Tawny</cp:lastModifiedBy>
  <cp:revision>2</cp:revision>
  <dcterms:modified xsi:type="dcterms:W3CDTF">2018-05-22T13:17:01Z</dcterms:modified>
</cp:coreProperties>
</file>