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p:restoredTop sz="94640"/>
  </p:normalViewPr>
  <p:slideViewPr>
    <p:cSldViewPr snapToGrid="0">
      <p:cViewPr varScale="1">
        <p:scale>
          <a:sx n="110" d="100"/>
          <a:sy n="110" d="100"/>
        </p:scale>
        <p:origin x="164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475" cy="465137"/>
          </a:xfrm>
          <a:prstGeom prst="rect">
            <a:avLst/>
          </a:prstGeom>
          <a:noFill/>
          <a:ln>
            <a:noFill/>
          </a:ln>
        </p:spPr>
        <p:txBody>
          <a:bodyPr spcFirstLastPara="1" wrap="square" lIns="93175" tIns="46575" rIns="93175" bIns="46575"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970337" y="0"/>
            <a:ext cx="3038475" cy="465137"/>
          </a:xfrm>
          <a:prstGeom prst="rect">
            <a:avLst/>
          </a:prstGeom>
          <a:noFill/>
          <a:ln>
            <a:noFill/>
          </a:ln>
        </p:spPr>
        <p:txBody>
          <a:bodyPr spcFirstLastPara="1" wrap="square" lIns="93175" tIns="46575" rIns="93175" bIns="46575"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Shape 6"/>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Shape 7"/>
          <p:cNvSpPr txBox="1">
            <a:spLocks noGrp="1"/>
          </p:cNvSpPr>
          <p:nvPr>
            <p:ph type="ftr" idx="11"/>
          </p:nvPr>
        </p:nvSpPr>
        <p:spPr>
          <a:xfrm>
            <a:off x="0" y="8829675"/>
            <a:ext cx="3038475" cy="465137"/>
          </a:xfrm>
          <a:prstGeom prst="rect">
            <a:avLst/>
          </a:prstGeom>
          <a:noFill/>
          <a:ln>
            <a:noFill/>
          </a:ln>
        </p:spPr>
        <p:txBody>
          <a:bodyPr spcFirstLastPara="1" wrap="square" lIns="93175" tIns="46575" rIns="93175" bIns="46575"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9094260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a:p>
        </p:txBody>
      </p:sp>
      <p:sp>
        <p:nvSpPr>
          <p:cNvPr id="91" name="Shape 91"/>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2" name="Shape 92"/>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800" b="0" i="0" u="none" strike="noStrike" cap="none"/>
          </a:p>
        </p:txBody>
      </p:sp>
    </p:spTree>
    <p:extLst>
      <p:ext uri="{BB962C8B-B14F-4D97-AF65-F5344CB8AC3E}">
        <p14:creationId xmlns:p14="http://schemas.microsoft.com/office/powerpoint/2010/main" val="1081935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151" name="Shape 151"/>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7428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157" name="Shape 157"/>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6395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164" name="Shape 164"/>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1855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171" name="Shape 171"/>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2790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178" name="Shape 178"/>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7954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15</a:t>
            </a:fld>
            <a:endParaRPr/>
          </a:p>
        </p:txBody>
      </p:sp>
      <p:sp>
        <p:nvSpPr>
          <p:cNvPr id="185" name="Shape 185"/>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6" name="Shape 186"/>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800" b="0" i="0" u="none" strike="noStrike" cap="none"/>
          </a:p>
        </p:txBody>
      </p:sp>
    </p:spTree>
    <p:extLst>
      <p:ext uri="{BB962C8B-B14F-4D97-AF65-F5344CB8AC3E}">
        <p14:creationId xmlns:p14="http://schemas.microsoft.com/office/powerpoint/2010/main" val="1072081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194" name="Shape 194"/>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8509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201" name="Shape 201"/>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269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207" name="Shape 207"/>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4996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213" name="Shape 213"/>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7186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98" name="Shape 98"/>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1085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220" name="Shape 220"/>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5912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227" name="Shape 227"/>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2207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235" name="Shape 235"/>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3143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243" name="Shape 243"/>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2493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250" name="Shape 250"/>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319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256" name="Shape 256"/>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6967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264" name="Shape 264"/>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8535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271" name="Shape 271"/>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9461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104" name="Shape 104"/>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7190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a:t>
            </a:fld>
            <a:endParaRPr/>
          </a:p>
        </p:txBody>
      </p:sp>
      <p:sp>
        <p:nvSpPr>
          <p:cNvPr id="110" name="Shape 110"/>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1" name="Shape 111"/>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800" b="0" i="0" u="none" strike="noStrike" cap="none"/>
          </a:p>
        </p:txBody>
      </p:sp>
    </p:spTree>
    <p:extLst>
      <p:ext uri="{BB962C8B-B14F-4D97-AF65-F5344CB8AC3E}">
        <p14:creationId xmlns:p14="http://schemas.microsoft.com/office/powerpoint/2010/main" val="457450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a:t>
            </a:fld>
            <a:endParaRPr/>
          </a:p>
        </p:txBody>
      </p:sp>
      <p:sp>
        <p:nvSpPr>
          <p:cNvPr id="118" name="Shape 118"/>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9" name="Shape 119"/>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800" b="0" i="0" u="none" strike="noStrike" cap="none"/>
          </a:p>
        </p:txBody>
      </p:sp>
    </p:spTree>
    <p:extLst>
      <p:ext uri="{BB962C8B-B14F-4D97-AF65-F5344CB8AC3E}">
        <p14:creationId xmlns:p14="http://schemas.microsoft.com/office/powerpoint/2010/main" val="375971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125" name="Shape 125"/>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0026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a:t>
            </a:fld>
            <a:endParaRPr/>
          </a:p>
        </p:txBody>
      </p:sp>
      <p:sp>
        <p:nvSpPr>
          <p:cNvPr id="131" name="Shape 131"/>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2" name="Shape 132"/>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800" b="0" i="0" u="none" strike="noStrike" cap="none"/>
          </a:p>
        </p:txBody>
      </p:sp>
    </p:spTree>
    <p:extLst>
      <p:ext uri="{BB962C8B-B14F-4D97-AF65-F5344CB8AC3E}">
        <p14:creationId xmlns:p14="http://schemas.microsoft.com/office/powerpoint/2010/main" val="1928846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139" name="Shape 139"/>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6549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145" name="Shape 145"/>
          <p:cNvSpPr>
            <a:spLocks noGrp="1" noRot="1" noChangeAspect="1"/>
          </p:cNvSpPr>
          <p:nvPr>
            <p:ph type="sldImg" idx="2"/>
          </p:nvPr>
        </p:nvSpPr>
        <p:spPr>
          <a:xfrm>
            <a:off x="1181100" y="696912"/>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576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9" name="Shape 6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8" name="Shape 7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85" name="Shape 8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3" name="Shape 2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Shape 2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3" name="Shape 3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8" name="Shape 3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3" name="Shape 4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9" name="Shape 49"/>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5" name="Shape 5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2" name="Shape 6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artnersafety.com/sds-training-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hoesforcrews.com/centurygolf"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69900"/>
              </a:buClr>
              <a:buSzPts val="4400"/>
              <a:buFont typeface="Arial"/>
              <a:buNone/>
            </a:pPr>
            <a:r>
              <a:rPr lang="en-US" sz="4400" b="1" i="0" u="none" strike="noStrike" cap="none">
                <a:solidFill>
                  <a:srgbClr val="669900"/>
                </a:solidFill>
                <a:latin typeface="Arial"/>
                <a:ea typeface="Arial"/>
                <a:cs typeface="Arial"/>
                <a:sym typeface="Arial"/>
              </a:rPr>
              <a:t>Programa de Seguridad</a:t>
            </a:r>
            <a:br>
              <a:rPr lang="en-US" sz="4400" b="1" i="0" u="none" strike="noStrike" cap="none">
                <a:solidFill>
                  <a:srgbClr val="669900"/>
                </a:solidFill>
                <a:latin typeface="Arial"/>
                <a:ea typeface="Arial"/>
                <a:cs typeface="Arial"/>
                <a:sym typeface="Arial"/>
              </a:rPr>
            </a:br>
            <a:endParaRPr/>
          </a:p>
        </p:txBody>
      </p:sp>
      <p:sp>
        <p:nvSpPr>
          <p:cNvPr id="95" name="Shape 95"/>
          <p:cNvSpPr txBox="1">
            <a:spLocks noGrp="1"/>
          </p:cNvSpPr>
          <p:nvPr>
            <p:ph type="subTitle" idx="1"/>
          </p:nvPr>
        </p:nvSpPr>
        <p:spPr>
          <a:xfrm>
            <a:off x="1371600" y="3886200"/>
            <a:ext cx="6983412" cy="1752600"/>
          </a:xfrm>
          <a:prstGeom prst="rect">
            <a:avLst/>
          </a:prstGeom>
          <a:noFill/>
          <a:ln>
            <a:noFill/>
          </a:ln>
        </p:spPr>
        <p:txBody>
          <a:bodyPr spcFirstLastPara="1" wrap="square" lIns="91425" tIns="45700" rIns="91425" bIns="45700" anchor="t" anchorCtr="0">
            <a:noAutofit/>
          </a:bodyPr>
          <a:lstStyle/>
          <a:p>
            <a:pPr marL="0" lvl="0" indent="0" algn="r" rtl="0">
              <a:lnSpc>
                <a:spcPct val="115000"/>
              </a:lnSpc>
              <a:spcBef>
                <a:spcPts val="0"/>
              </a:spcBef>
              <a:spcAft>
                <a:spcPts val="0"/>
              </a:spcAft>
              <a:buClr>
                <a:schemeClr val="dk1"/>
              </a:buClr>
              <a:buSzPts val="1100"/>
              <a:buFont typeface="Arial"/>
              <a:buNone/>
            </a:pPr>
            <a:r>
              <a:rPr lang="en-US" sz="2400" b="1" i="1">
                <a:solidFill>
                  <a:srgbClr val="669900"/>
                </a:solidFill>
              </a:rPr>
              <a:t>“Creando un ambiente más seguro y agradable para todos”</a:t>
            </a:r>
            <a:endParaRPr sz="2400" b="1" i="1">
              <a:solidFill>
                <a:srgbClr val="669900"/>
              </a:solidFill>
            </a:endParaRPr>
          </a:p>
          <a:p>
            <a:pPr marL="0" marR="0" lvl="0" indent="0" algn="r" rtl="0">
              <a:lnSpc>
                <a:spcPct val="100000"/>
              </a:lnSpc>
              <a:spcBef>
                <a:spcPts val="0"/>
              </a:spcBef>
              <a:spcAft>
                <a:spcPts val="0"/>
              </a:spcAft>
              <a:buClr>
                <a:srgbClr val="669900"/>
              </a:buClr>
              <a:buSzPts val="2400"/>
              <a:buFont typeface="Arial"/>
              <a:buNone/>
            </a:pPr>
            <a:endParaRPr sz="2400" b="1" i="1">
              <a:solidFill>
                <a:srgbClr val="6699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582612" y="136525"/>
            <a:ext cx="8428037"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200"/>
              <a:buFont typeface="Arial"/>
              <a:buNone/>
            </a:pPr>
            <a:r>
              <a:rPr lang="en-US" sz="3200" b="1" i="0" u="none" strike="noStrike" cap="none">
                <a:solidFill>
                  <a:srgbClr val="FF0000"/>
                </a:solidFill>
                <a:latin typeface="Arial"/>
                <a:ea typeface="Arial"/>
                <a:cs typeface="Arial"/>
                <a:sym typeface="Arial"/>
              </a:rPr>
              <a:t>Emergencias ... qué hago en caso de emergencia</a:t>
            </a:r>
            <a:endParaRPr/>
          </a:p>
        </p:txBody>
      </p:sp>
      <p:sp>
        <p:nvSpPr>
          <p:cNvPr id="154" name="Shape 154"/>
          <p:cNvSpPr txBox="1">
            <a:spLocks noGrp="1"/>
          </p:cNvSpPr>
          <p:nvPr>
            <p:ph type="body" idx="1"/>
          </p:nvPr>
        </p:nvSpPr>
        <p:spPr>
          <a:xfrm>
            <a:off x="858837" y="1169987"/>
            <a:ext cx="7939087" cy="45259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l" rtl="0">
              <a:lnSpc>
                <a:spcPct val="90000"/>
              </a:lnSpc>
              <a:spcBef>
                <a:spcPts val="36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TERREMOTO</a:t>
            </a:r>
            <a:endParaRPr/>
          </a:p>
          <a:p>
            <a:pPr marL="0" marR="0" lvl="0" indent="-1143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Dentro del edificio: párese frente a una pared lejos de las ventanas o póngase debajo de un escritorio o mesa</a:t>
            </a:r>
            <a:endParaRPr/>
          </a:p>
          <a:p>
            <a:pPr marL="0" marR="0" lvl="0" indent="-1143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Exterior: alejarse de edificios, árboles y cables expuestos</a:t>
            </a:r>
            <a:endParaRPr/>
          </a:p>
          <a:p>
            <a:pPr marL="0" marR="0" lvl="0" indent="0" algn="l" rtl="0">
              <a:lnSpc>
                <a:spcPct val="100000"/>
              </a:lnSpc>
              <a:spcBef>
                <a:spcPts val="360"/>
              </a:spcBef>
              <a:spcAft>
                <a:spcPts val="0"/>
              </a:spcAft>
              <a:buClr>
                <a:schemeClr val="dk1"/>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TORNADO</a:t>
            </a:r>
            <a:endParaRPr/>
          </a:p>
          <a:p>
            <a:pPr marL="0" marR="0" lvl="0" indent="-1143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Busque refugio en un sótano, una habitación interior pequeña o un pasillo en los pisos inferiores.</a:t>
            </a:r>
            <a:endParaRPr/>
          </a:p>
          <a:p>
            <a:pPr marL="0" marR="0" lvl="0" indent="-1143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Manténgase alejado de puertas, ventanas y paredes exteriores</a:t>
            </a:r>
            <a:endParaRPr/>
          </a:p>
          <a:p>
            <a:pPr marL="0" marR="0" lvl="0" indent="-1143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Permanezca en el centro de la habitación y evite las esquinas</a:t>
            </a:r>
            <a:endParaRPr/>
          </a:p>
          <a:p>
            <a:pPr marL="0" marR="0" lvl="0" indent="-1143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Cuenta para compañeros de trabajo e invitados / miembros.</a:t>
            </a:r>
            <a:endParaRPr/>
          </a:p>
          <a:p>
            <a:pPr marL="0" marR="0" lvl="0" indent="-1143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Manténgase protegido hasta que se declare TODO CLARO.</a:t>
            </a:r>
            <a:endParaRPr/>
          </a:p>
          <a:p>
            <a:pPr marL="342900" marR="0" lvl="0" indent="-228600" algn="l" rtl="0">
              <a:spcBef>
                <a:spcPts val="36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transition>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582612" y="136525"/>
            <a:ext cx="8428037"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200"/>
              <a:buFont typeface="Arial"/>
              <a:buNone/>
            </a:pPr>
            <a:r>
              <a:rPr lang="en-US" sz="3200" b="1" i="0" u="none" strike="noStrike" cap="none">
                <a:solidFill>
                  <a:srgbClr val="FF0000"/>
                </a:solidFill>
                <a:latin typeface="Arial"/>
                <a:ea typeface="Arial"/>
                <a:cs typeface="Arial"/>
                <a:sym typeface="Arial"/>
              </a:rPr>
              <a:t>Riesgos Químicos y Datos de Seguridad</a:t>
            </a:r>
            <a:endParaRPr/>
          </a:p>
        </p:txBody>
      </p:sp>
      <p:sp>
        <p:nvSpPr>
          <p:cNvPr id="160" name="Shape 160"/>
          <p:cNvSpPr txBox="1">
            <a:spLocks noGrp="1"/>
          </p:cNvSpPr>
          <p:nvPr>
            <p:ph type="body" idx="1"/>
          </p:nvPr>
        </p:nvSpPr>
        <p:spPr>
          <a:xfrm>
            <a:off x="858837" y="1169987"/>
            <a:ext cx="7939087" cy="395763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Etiquetas: cada contenedor de productos químicos peligrosos debe etiquetarse, etiquetarse o marcarse con lo siguiente:</a:t>
            </a:r>
            <a:endParaRPr/>
          </a:p>
          <a:p>
            <a:pPr marL="0" marR="0" lvl="0" indent="-101600" algn="l" rtl="0">
              <a:lnSpc>
                <a:spcPct val="9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Identificar la sustancia química peligrosa</a:t>
            </a:r>
            <a:endParaRPr/>
          </a:p>
          <a:p>
            <a:pPr marL="0" marR="0" lvl="0" indent="-101600" algn="l" rtl="0">
              <a:lnSpc>
                <a:spcPct val="9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Advertencias de peligro apropiadas</a:t>
            </a:r>
            <a:endParaRPr/>
          </a:p>
          <a:p>
            <a:pPr marL="0" marR="0" lvl="0" indent="-101600" algn="l" rtl="0">
              <a:lnSpc>
                <a:spcPct val="9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Nombre y dirección del fabricante químico</a:t>
            </a:r>
            <a:endParaRPr/>
          </a:p>
          <a:p>
            <a:pPr marL="0" marR="0" lvl="0" indent="-101600" algn="l" rtl="0">
              <a:lnSpc>
                <a:spcPct val="9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Todos los materiales en el sitio deben almacenarse en contenedores originales</a:t>
            </a:r>
            <a:endParaRPr/>
          </a:p>
          <a:p>
            <a:pPr marL="0" marR="0" lvl="0" indent="-101600" algn="l" rtl="0">
              <a:lnSpc>
                <a:spcPct val="10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Los contenedores estacionarios / secundarios / portátiles deben etiquetarse</a:t>
            </a:r>
            <a:endParaRPr/>
          </a:p>
          <a:p>
            <a:pPr marL="0" marR="0" lvl="0" indent="-101600" algn="l" rtl="0">
              <a:lnSpc>
                <a:spcPct val="9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Cualquier producto que tenga una advertencia peligrosa requiere una Hoja de Datos de Seguridad</a:t>
            </a:r>
            <a:endParaRPr/>
          </a:p>
          <a:p>
            <a:pPr marL="0" marR="0" lvl="0" indent="0" algn="l" rtl="0">
              <a:lnSpc>
                <a:spcPct val="90000"/>
              </a:lnSpc>
              <a:spcBef>
                <a:spcPts val="32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
            </a:r>
            <a:br>
              <a:rPr lang="en-US" sz="1600" b="0" i="0" u="none" strike="noStrike" cap="none">
                <a:solidFill>
                  <a:schemeClr val="dk1"/>
                </a:solidFill>
                <a:latin typeface="Arial"/>
                <a:ea typeface="Arial"/>
                <a:cs typeface="Arial"/>
                <a:sym typeface="Arial"/>
              </a:rPr>
            </a:br>
            <a:r>
              <a:rPr lang="en-US" sz="1600" b="0" i="0" u="none" strike="noStrike" cap="none">
                <a:solidFill>
                  <a:schemeClr val="dk1"/>
                </a:solidFill>
                <a:latin typeface="Arial"/>
                <a:ea typeface="Arial"/>
                <a:cs typeface="Arial"/>
                <a:sym typeface="Arial"/>
              </a:rPr>
              <a:t>Hojas de datos de seguridad: cada departamento tiene una carpeta de las hojas de datos de seguridad para todos los productos químicos utilizados en el lugar de trabajo</a:t>
            </a:r>
            <a:endParaRPr/>
          </a:p>
          <a:p>
            <a:pPr marL="0" marR="0" lvl="0" indent="0" algn="l" rtl="0">
              <a:lnSpc>
                <a:spcPct val="90000"/>
              </a:lnSpc>
              <a:spcBef>
                <a:spcPts val="32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90000"/>
              </a:lnSpc>
              <a:spcBef>
                <a:spcPts val="32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OBLIGATORIO: vea el video de capacitación de SDS en las hojas de datos de seguridad: </a:t>
            </a:r>
            <a:r>
              <a:rPr lang="en-US" sz="1600" b="0" i="0" u="sng" strike="noStrike" cap="none">
                <a:solidFill>
                  <a:schemeClr val="hlink"/>
                </a:solidFill>
                <a:latin typeface="Arial"/>
                <a:ea typeface="Arial"/>
                <a:cs typeface="Arial"/>
                <a:sym typeface="Arial"/>
                <a:hlinkClick r:id="rId3"/>
              </a:rPr>
              <a:t>http://partnersafety.com/sds-training-2/</a:t>
            </a:r>
            <a:r>
              <a:rPr lang="en-US" sz="1600" b="0" i="0" u="none" strike="noStrike" cap="none">
                <a:solidFill>
                  <a:schemeClr val="dk1"/>
                </a:solidFill>
                <a:latin typeface="Arial"/>
                <a:ea typeface="Arial"/>
                <a:cs typeface="Arial"/>
                <a:sym typeface="Arial"/>
              </a:rPr>
              <a:t> </a:t>
            </a:r>
            <a:endParaRPr/>
          </a:p>
          <a:p>
            <a:pPr marL="342900" marR="0" lvl="0" indent="-241300" algn="l" rtl="0">
              <a:spcBef>
                <a:spcPts val="32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p:txBody>
      </p:sp>
      <p:pic>
        <p:nvPicPr>
          <p:cNvPr id="161" name="Shape 161"/>
          <p:cNvPicPr preferRelativeResize="0"/>
          <p:nvPr/>
        </p:nvPicPr>
        <p:blipFill rotWithShape="1">
          <a:blip r:embed="rId4">
            <a:alphaModFix/>
          </a:blip>
          <a:srcRect/>
          <a:stretch/>
        </p:blipFill>
        <p:spPr>
          <a:xfrm>
            <a:off x="7956550" y="1612900"/>
            <a:ext cx="841375" cy="992187"/>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582612" y="136525"/>
            <a:ext cx="8428037"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200"/>
              <a:buFont typeface="Arial"/>
              <a:buNone/>
            </a:pPr>
            <a:r>
              <a:rPr lang="en-US" sz="3200" b="1" i="0" u="none" strike="noStrike" cap="none">
                <a:solidFill>
                  <a:srgbClr val="FF0000"/>
                </a:solidFill>
                <a:latin typeface="Arial"/>
                <a:ea typeface="Arial"/>
                <a:cs typeface="Arial"/>
                <a:sym typeface="Arial"/>
              </a:rPr>
              <a:t>¿Cómo uso un extintor de incendios?</a:t>
            </a:r>
            <a:endParaRPr/>
          </a:p>
        </p:txBody>
      </p:sp>
      <p:sp>
        <p:nvSpPr>
          <p:cNvPr id="167" name="Shape 167"/>
          <p:cNvSpPr txBox="1">
            <a:spLocks noGrp="1"/>
          </p:cNvSpPr>
          <p:nvPr>
            <p:ph type="body" idx="1"/>
          </p:nvPr>
        </p:nvSpPr>
        <p:spPr>
          <a:xfrm>
            <a:off x="858837" y="1169987"/>
            <a:ext cx="7939087" cy="45259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endParaRPr sz="1800" b="1" i="0" u="none" strike="noStrike" cap="none">
              <a:solidFill>
                <a:schemeClr val="dk1"/>
              </a:solidFill>
              <a:latin typeface="Arial"/>
              <a:ea typeface="Arial"/>
              <a:cs typeface="Arial"/>
              <a:sym typeface="Arial"/>
            </a:endParaRPr>
          </a:p>
          <a:p>
            <a:pPr marL="342900" marR="0" lvl="0" indent="-228600" algn="l" rtl="0">
              <a:spcBef>
                <a:spcPts val="360"/>
              </a:spcBef>
              <a:spcAft>
                <a:spcPts val="0"/>
              </a:spcAft>
              <a:buClr>
                <a:schemeClr val="dk1"/>
              </a:buClr>
              <a:buSzPts val="1800"/>
              <a:buFont typeface="Arial"/>
              <a:buNone/>
            </a:pPr>
            <a:endParaRPr sz="1800" b="1" i="0" u="none" strike="noStrike" cap="none">
              <a:solidFill>
                <a:schemeClr val="dk1"/>
              </a:solidFill>
              <a:latin typeface="Arial"/>
              <a:ea typeface="Arial"/>
              <a:cs typeface="Arial"/>
              <a:sym typeface="Arial"/>
            </a:endParaRPr>
          </a:p>
        </p:txBody>
      </p:sp>
      <p:pic>
        <p:nvPicPr>
          <p:cNvPr id="168" name="Shape 168"/>
          <p:cNvPicPr preferRelativeResize="0"/>
          <p:nvPr/>
        </p:nvPicPr>
        <p:blipFill rotWithShape="1">
          <a:blip r:embed="rId3">
            <a:alphaModFix/>
          </a:blip>
          <a:srcRect/>
          <a:stretch/>
        </p:blipFill>
        <p:spPr>
          <a:xfrm>
            <a:off x="3128962" y="1004887"/>
            <a:ext cx="3398837" cy="4545012"/>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582612" y="47625"/>
            <a:ext cx="8428037"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200"/>
              <a:buFont typeface="Arial"/>
              <a:buNone/>
            </a:pPr>
            <a:r>
              <a:rPr lang="en-US" sz="3200" b="1" i="0" u="none" strike="noStrike" cap="none">
                <a:solidFill>
                  <a:srgbClr val="FF0000"/>
                </a:solidFill>
                <a:latin typeface="Arial"/>
                <a:ea typeface="Arial"/>
                <a:cs typeface="Arial"/>
                <a:sym typeface="Arial"/>
              </a:rPr>
              <a:t/>
            </a:r>
            <a:br>
              <a:rPr lang="en-US" sz="3200" b="1" i="0" u="none" strike="noStrike" cap="none">
                <a:solidFill>
                  <a:srgbClr val="FF0000"/>
                </a:solidFill>
                <a:latin typeface="Arial"/>
                <a:ea typeface="Arial"/>
                <a:cs typeface="Arial"/>
                <a:sym typeface="Arial"/>
              </a:rPr>
            </a:br>
            <a:r>
              <a:rPr lang="en-US" sz="3200" b="1" i="0" u="none" strike="noStrike" cap="none">
                <a:solidFill>
                  <a:srgbClr val="FF0000"/>
                </a:solidFill>
                <a:latin typeface="Arial"/>
                <a:ea typeface="Arial"/>
                <a:cs typeface="Arial"/>
                <a:sym typeface="Arial"/>
              </a:rPr>
              <a:t/>
            </a:r>
            <a:br>
              <a:rPr lang="en-US" sz="3200" b="1" i="0" u="none" strike="noStrike" cap="none">
                <a:solidFill>
                  <a:srgbClr val="FF0000"/>
                </a:solidFill>
                <a:latin typeface="Arial"/>
                <a:ea typeface="Arial"/>
                <a:cs typeface="Arial"/>
                <a:sym typeface="Arial"/>
              </a:rPr>
            </a:br>
            <a:r>
              <a:rPr lang="en-US" sz="3200" b="1" i="0" u="none" strike="noStrike" cap="none">
                <a:solidFill>
                  <a:srgbClr val="FF0000"/>
                </a:solidFill>
                <a:latin typeface="Arial"/>
                <a:ea typeface="Arial"/>
                <a:cs typeface="Arial"/>
                <a:sym typeface="Arial"/>
              </a:rPr>
              <a:t>Bloqueo y etiquetado</a:t>
            </a:r>
            <a:br>
              <a:rPr lang="en-US" sz="3200" b="1" i="0" u="none" strike="noStrike" cap="none">
                <a:solidFill>
                  <a:srgbClr val="FF0000"/>
                </a:solidFill>
                <a:latin typeface="Arial"/>
                <a:ea typeface="Arial"/>
                <a:cs typeface="Arial"/>
                <a:sym typeface="Arial"/>
              </a:rPr>
            </a:br>
            <a:r>
              <a:rPr lang="en-US" sz="3200" b="1" i="0" u="none" strike="noStrike" cap="none">
                <a:solidFill>
                  <a:srgbClr val="FF0000"/>
                </a:solidFill>
                <a:latin typeface="Arial"/>
                <a:ea typeface="Arial"/>
                <a:cs typeface="Arial"/>
                <a:sym typeface="Arial"/>
              </a:rPr>
              <a:t/>
            </a:r>
            <a:br>
              <a:rPr lang="en-US" sz="3200" b="1" i="0" u="none" strike="noStrike" cap="none">
                <a:solidFill>
                  <a:srgbClr val="FF0000"/>
                </a:solidFill>
                <a:latin typeface="Arial"/>
                <a:ea typeface="Arial"/>
                <a:cs typeface="Arial"/>
                <a:sym typeface="Arial"/>
              </a:rPr>
            </a:br>
            <a:r>
              <a:rPr lang="en-US" sz="3200" b="1" i="0" u="none" strike="noStrike" cap="none">
                <a:solidFill>
                  <a:srgbClr val="FF0000"/>
                </a:solidFill>
                <a:latin typeface="Arial"/>
                <a:ea typeface="Arial"/>
                <a:cs typeface="Arial"/>
                <a:sym typeface="Arial"/>
              </a:rPr>
              <a:t> </a:t>
            </a:r>
            <a:endParaRPr/>
          </a:p>
        </p:txBody>
      </p:sp>
      <p:sp>
        <p:nvSpPr>
          <p:cNvPr id="174" name="Shape 174"/>
          <p:cNvSpPr txBox="1">
            <a:spLocks noGrp="1"/>
          </p:cNvSpPr>
          <p:nvPr>
            <p:ph type="body" idx="1"/>
          </p:nvPr>
        </p:nvSpPr>
        <p:spPr>
          <a:xfrm>
            <a:off x="827087" y="990600"/>
            <a:ext cx="7939087"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00"/>
              <a:buFont typeface="Arial"/>
              <a:buNone/>
            </a:pPr>
            <a:r>
              <a:rPr lang="en-US" sz="1300" b="1" i="0" u="none" strike="noStrike" cap="none">
                <a:solidFill>
                  <a:schemeClr val="dk1"/>
                </a:solidFill>
                <a:latin typeface="Arial"/>
                <a:ea typeface="Arial"/>
                <a:cs typeface="Arial"/>
                <a:sym typeface="Arial"/>
              </a:rPr>
              <a:t>El bloqueo </a:t>
            </a:r>
            <a:r>
              <a:rPr lang="en-US" sz="1300" b="0" i="0" u="none" strike="noStrike" cap="none">
                <a:solidFill>
                  <a:schemeClr val="dk1"/>
                </a:solidFill>
                <a:latin typeface="Arial"/>
                <a:ea typeface="Arial"/>
                <a:cs typeface="Arial"/>
                <a:sym typeface="Arial"/>
              </a:rPr>
              <a:t>consiste en colocar un dispositivo de bloqueo en un aparato de energía para garantizar que el dispositivo de aislamiento de energía y el equipo que se está controlando no se puedan operar hasta que se retire el dispositivo de bloqueo.</a:t>
            </a:r>
            <a:endParaRPr/>
          </a:p>
          <a:p>
            <a:pPr marL="0" marR="0" lvl="0" indent="0" algn="l" rtl="0">
              <a:lnSpc>
                <a:spcPct val="100000"/>
              </a:lnSpc>
              <a:spcBef>
                <a:spcPts val="260"/>
              </a:spcBef>
              <a:spcAft>
                <a:spcPts val="0"/>
              </a:spcAft>
              <a:buClr>
                <a:schemeClr val="dk1"/>
              </a:buClr>
              <a:buSzPts val="1300"/>
              <a:buFont typeface="Arial"/>
              <a:buNone/>
            </a:pPr>
            <a:endParaRPr sz="1300" b="1" i="0" u="none" strike="noStrike" cap="none">
              <a:solidFill>
                <a:schemeClr val="dk1"/>
              </a:solidFill>
              <a:latin typeface="Arial"/>
              <a:ea typeface="Arial"/>
              <a:cs typeface="Arial"/>
              <a:sym typeface="Arial"/>
            </a:endParaRPr>
          </a:p>
          <a:p>
            <a:pPr marL="0" marR="0" lvl="0" indent="0" algn="l" rtl="0">
              <a:lnSpc>
                <a:spcPct val="100000"/>
              </a:lnSpc>
              <a:spcBef>
                <a:spcPts val="260"/>
              </a:spcBef>
              <a:spcAft>
                <a:spcPts val="0"/>
              </a:spcAft>
              <a:buClr>
                <a:schemeClr val="dk1"/>
              </a:buClr>
              <a:buSzPts val="1300"/>
              <a:buFont typeface="Arial"/>
              <a:buNone/>
            </a:pPr>
            <a:r>
              <a:rPr lang="en-US" sz="1300" b="1" i="0" u="none" strike="noStrike" cap="none">
                <a:solidFill>
                  <a:schemeClr val="dk1"/>
                </a:solidFill>
                <a:latin typeface="Arial"/>
                <a:ea typeface="Arial"/>
                <a:cs typeface="Arial"/>
                <a:sym typeface="Arial"/>
              </a:rPr>
              <a:t>El etiquetado </a:t>
            </a:r>
            <a:r>
              <a:rPr lang="en-US" sz="1300" b="0" i="0" u="none" strike="noStrike" cap="none">
                <a:solidFill>
                  <a:schemeClr val="dk1"/>
                </a:solidFill>
                <a:latin typeface="Arial"/>
                <a:ea typeface="Arial"/>
                <a:cs typeface="Arial"/>
                <a:sym typeface="Arial"/>
              </a:rPr>
              <a:t>es la colocación de un dispositivo de etiquetado (una etiqueta o aviso de advertencia) en un dispositivo de aislamiento de energía para indicar que el dispositivo de energía y el equipo que se controla no pueden operarse hasta que se retire el dispositivo de etiquetado.</a:t>
            </a:r>
            <a:endParaRPr/>
          </a:p>
          <a:p>
            <a:pPr marL="0" marR="0" lvl="0" indent="0" algn="l" rtl="0">
              <a:lnSpc>
                <a:spcPct val="100000"/>
              </a:lnSpc>
              <a:spcBef>
                <a:spcPts val="260"/>
              </a:spcBef>
              <a:spcAft>
                <a:spcPts val="0"/>
              </a:spcAft>
              <a:buClr>
                <a:schemeClr val="dk1"/>
              </a:buClr>
              <a:buSzPts val="1300"/>
              <a:buFont typeface="Arial"/>
              <a:buNone/>
            </a:pP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260"/>
              </a:spcBef>
              <a:spcAft>
                <a:spcPts val="0"/>
              </a:spcAft>
              <a:buClr>
                <a:schemeClr val="dk1"/>
              </a:buClr>
              <a:buSzPts val="1300"/>
              <a:buFont typeface="Arial"/>
              <a:buNone/>
            </a:pPr>
            <a:r>
              <a:rPr lang="en-US" sz="1300" b="1" i="0" u="none" strike="noStrike" cap="none">
                <a:solidFill>
                  <a:schemeClr val="dk1"/>
                </a:solidFill>
                <a:latin typeface="Arial"/>
                <a:ea typeface="Arial"/>
                <a:cs typeface="Arial"/>
                <a:sym typeface="Arial"/>
              </a:rPr>
              <a:t>Dispositivo de aislamiento de energía</a:t>
            </a:r>
            <a:r>
              <a:rPr lang="en-US" sz="1300" b="0" i="0" u="none" strike="noStrike" cap="none">
                <a:solidFill>
                  <a:schemeClr val="dk1"/>
                </a:solidFill>
                <a:latin typeface="Arial"/>
                <a:ea typeface="Arial"/>
                <a:cs typeface="Arial"/>
                <a:sym typeface="Arial"/>
              </a:rPr>
              <a:t>: cualquier dispositivo mecánico que impida físicamente la transmisión o liberación de energía</a:t>
            </a:r>
            <a:endParaRPr/>
          </a:p>
          <a:p>
            <a:pPr marL="0" marR="0" lvl="0" indent="0" algn="l" rtl="0">
              <a:lnSpc>
                <a:spcPct val="100000"/>
              </a:lnSpc>
              <a:spcBef>
                <a:spcPts val="28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
            </a:r>
            <a:br>
              <a:rPr lang="en-US" sz="1400" b="0" i="0" u="none" strike="noStrike" cap="none">
                <a:solidFill>
                  <a:schemeClr val="dk1"/>
                </a:solidFill>
                <a:latin typeface="Arial"/>
                <a:ea typeface="Arial"/>
                <a:cs typeface="Arial"/>
                <a:sym typeface="Arial"/>
              </a:rPr>
            </a:br>
            <a:r>
              <a:rPr lang="en-US" sz="1400" b="0" i="0" u="none" strike="noStrike" cap="none">
                <a:solidFill>
                  <a:schemeClr val="dk1"/>
                </a:solidFill>
                <a:latin typeface="Arial"/>
                <a:ea typeface="Arial"/>
                <a:cs typeface="Arial"/>
                <a:sym typeface="Arial"/>
              </a:rPr>
              <a:t>Los empleados deberán seguir los siguientes pasos cuando haya un bloqueo / etiquetado:</a:t>
            </a:r>
            <a:endParaRPr sz="1300" b="0" i="0" u="none" strike="noStrike" cap="none">
              <a:solidFill>
                <a:schemeClr val="dk1"/>
              </a:solidFill>
              <a:latin typeface="Arial"/>
              <a:ea typeface="Arial"/>
              <a:cs typeface="Arial"/>
              <a:sym typeface="Arial"/>
            </a:endParaRPr>
          </a:p>
          <a:p>
            <a:pPr marL="0" marR="0" lvl="0" indent="-88900" algn="l" rtl="0">
              <a:lnSpc>
                <a:spcPct val="100000"/>
              </a:lnSpc>
              <a:spcBef>
                <a:spcPts val="28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No intente iniciar, energizar o usar la máquina o el equipo.</a:t>
            </a:r>
            <a:endParaRPr/>
          </a:p>
          <a:p>
            <a:pPr marL="0" marR="0" lvl="0" indent="-88900" algn="l" rtl="0">
              <a:lnSpc>
                <a:spcPct val="100000"/>
              </a:lnSpc>
              <a:spcBef>
                <a:spcPts val="28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La etiqueta de etiquetado identificará al empleado que conectó el dispositivo de bloqueo.</a:t>
            </a:r>
            <a:endParaRPr sz="1300" b="0" i="0" u="none" strike="noStrike" cap="none">
              <a:solidFill>
                <a:schemeClr val="dk1"/>
              </a:solidFill>
              <a:latin typeface="Arial"/>
              <a:ea typeface="Arial"/>
              <a:cs typeface="Arial"/>
              <a:sym typeface="Arial"/>
            </a:endParaRPr>
          </a:p>
          <a:p>
            <a:pPr marL="0" marR="0" lvl="0" indent="-88900" algn="l" rtl="0">
              <a:lnSpc>
                <a:spcPct val="100000"/>
              </a:lnSpc>
              <a:spcBef>
                <a:spcPts val="28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Los dispositivos de bloqueo y etiquetado deben estar estandarizados dentro de la instalación</a:t>
            </a:r>
            <a:endParaRPr/>
          </a:p>
          <a:p>
            <a:pPr marL="0" marR="0" lvl="0" indent="-88900" algn="l" rtl="0">
              <a:lnSpc>
                <a:spcPct val="100000"/>
              </a:lnSpc>
              <a:spcBef>
                <a:spcPts val="28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Si un dispositivo de aislamiento de energía no puede bloquearse, se debe usar un sistema de etiquetado</a:t>
            </a:r>
            <a:endParaRPr sz="1300" b="0" i="0" u="none" strike="noStrike" cap="none">
              <a:solidFill>
                <a:schemeClr val="dk1"/>
              </a:solidFill>
              <a:latin typeface="Arial"/>
              <a:ea typeface="Arial"/>
              <a:cs typeface="Arial"/>
              <a:sym typeface="Arial"/>
            </a:endParaRPr>
          </a:p>
          <a:p>
            <a:pPr marL="0" marR="0" lvl="0" indent="-88900" algn="l" rtl="0">
              <a:lnSpc>
                <a:spcPct val="100000"/>
              </a:lnSpc>
              <a:spcBef>
                <a:spcPts val="28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Los dispositivos de etiquetado deben incluir una declaración de advertencia como "No energizar" o "No operar"</a:t>
            </a:r>
            <a:endParaRPr/>
          </a:p>
          <a:p>
            <a:pPr marL="0" marR="0" lvl="0" indent="-88900" algn="l" rtl="0">
              <a:lnSpc>
                <a:spcPct val="100000"/>
              </a:lnSpc>
              <a:spcBef>
                <a:spcPts val="28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Cada dispositivo de bloqueo debe ser eliminado por la persona que lo colocó.</a:t>
            </a:r>
            <a:endParaRPr/>
          </a:p>
        </p:txBody>
      </p:sp>
      <p:pic>
        <p:nvPicPr>
          <p:cNvPr id="175" name="Shape 175"/>
          <p:cNvPicPr preferRelativeResize="0"/>
          <p:nvPr/>
        </p:nvPicPr>
        <p:blipFill rotWithShape="1">
          <a:blip r:embed="rId3">
            <a:alphaModFix/>
          </a:blip>
          <a:srcRect/>
          <a:stretch/>
        </p:blipFill>
        <p:spPr>
          <a:xfrm>
            <a:off x="1108075" y="161925"/>
            <a:ext cx="949325" cy="828675"/>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582612" y="136525"/>
            <a:ext cx="8428037"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200"/>
              <a:buFont typeface="Arial"/>
              <a:buNone/>
            </a:pPr>
            <a:r>
              <a:rPr lang="en-US" sz="3200" b="1" i="0" u="none" strike="noStrike" cap="none">
                <a:solidFill>
                  <a:srgbClr val="FF0000"/>
                </a:solidFill>
                <a:latin typeface="Arial"/>
                <a:ea typeface="Arial"/>
                <a:cs typeface="Arial"/>
                <a:sym typeface="Arial"/>
              </a:rPr>
              <a:t> Seguridad ELECTRICA </a:t>
            </a:r>
            <a:endParaRPr/>
          </a:p>
        </p:txBody>
      </p:sp>
      <p:sp>
        <p:nvSpPr>
          <p:cNvPr id="181" name="Shape 181"/>
          <p:cNvSpPr txBox="1">
            <a:spLocks noGrp="1"/>
          </p:cNvSpPr>
          <p:nvPr>
            <p:ph type="body" idx="1"/>
          </p:nvPr>
        </p:nvSpPr>
        <p:spPr>
          <a:xfrm>
            <a:off x="858837" y="1169987"/>
            <a:ext cx="7939087"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Todas las tomas de corriente en instalaciones completas deben tener una cubierta, placa frontal o dosel de accesorio. No se permite el almacenamiento en las salas designadas para equipos eléctricos.</a:t>
            </a:r>
            <a:br>
              <a:rPr lang="en-US" sz="1200" b="0" i="0" u="none" strike="noStrike" cap="none">
                <a:solidFill>
                  <a:schemeClr val="dk1"/>
                </a:solidFill>
                <a:latin typeface="Arial"/>
                <a:ea typeface="Arial"/>
                <a:cs typeface="Arial"/>
                <a:sym typeface="Arial"/>
              </a:rPr>
            </a:br>
            <a:endParaRPr/>
          </a:p>
          <a:p>
            <a:pPr marL="0" marR="0" lvl="0" indent="0" algn="l" rtl="0">
              <a:lnSpc>
                <a:spcPct val="100000"/>
              </a:lnSpc>
              <a:spcBef>
                <a:spcPts val="28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Paneles electricos</a:t>
            </a:r>
            <a:endParaRPr/>
          </a:p>
          <a:p>
            <a:pPr marL="0" marR="0" lvl="0" indent="-88900" algn="l" rtl="0">
              <a:lnSpc>
                <a:spcPct val="100000"/>
              </a:lnSpc>
              <a:spcBef>
                <a:spcPts val="28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Los paneles eléctricos deben mantenerse libres de obstrucciones con al menos 3 pies de espacio libre frente al panel.</a:t>
            </a:r>
            <a:endParaRPr/>
          </a:p>
          <a:p>
            <a:pPr marL="0" marR="0" lvl="0" indent="-88900" algn="l" rtl="0">
              <a:lnSpc>
                <a:spcPct val="100000"/>
              </a:lnSpc>
              <a:spcBef>
                <a:spcPts val="28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Las puertas del panel deben poder abrirse en un ángulo de 90 grados</a:t>
            </a:r>
            <a:endParaRPr/>
          </a:p>
          <a:p>
            <a:pPr marL="0" marR="0" lvl="0" indent="-88900" algn="l" rtl="0">
              <a:lnSpc>
                <a:spcPct val="100000"/>
              </a:lnSpc>
              <a:spcBef>
                <a:spcPts val="28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Todos los paneles y interruptores deben estar etiquetados para indicar la ubicación específica de los circuitos</a:t>
            </a:r>
            <a:endParaRPr/>
          </a:p>
          <a:p>
            <a:pPr marL="0" marR="0" lvl="0" indent="0" algn="l" rtl="0">
              <a:lnSpc>
                <a:spcPct val="100000"/>
              </a:lnSpc>
              <a:spcBef>
                <a:spcPts val="28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90000"/>
              </a:lnSpc>
              <a:spcBef>
                <a:spcPts val="28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Herramientas eléctricas portátiles</a:t>
            </a:r>
            <a:endParaRPr/>
          </a:p>
          <a:p>
            <a:pPr marL="0" marR="0" lvl="0" indent="-88900" algn="l" rtl="0">
              <a:lnSpc>
                <a:spcPct val="90000"/>
              </a:lnSpc>
              <a:spcBef>
                <a:spcPts val="28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Se requiere que las herramientas eléctricas estén conectadas a un circuito de falla a tierra interruptor (gfci).</a:t>
            </a:r>
            <a:endParaRPr/>
          </a:p>
          <a:p>
            <a:pPr marL="0" marR="0" lvl="0" indent="-88900" algn="l" rtl="0">
              <a:lnSpc>
                <a:spcPct val="90000"/>
              </a:lnSpc>
              <a:spcBef>
                <a:spcPts val="28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Las herramientas eléctricas de mano deben inspeccionarse antes de cada uso en busca de cables de alimentación deshilachados o dañados.</a:t>
            </a:r>
            <a:endParaRPr/>
          </a:p>
          <a:p>
            <a:pPr marL="0" marR="0" lvl="0" indent="-88900" algn="l" rtl="0">
              <a:lnSpc>
                <a:spcPct val="90000"/>
              </a:lnSpc>
              <a:spcBef>
                <a:spcPts val="28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Las herramientas eléctricas con daños observados serán retiradas del servicio</a:t>
            </a:r>
            <a:endParaRPr/>
          </a:p>
          <a:p>
            <a:pPr marL="0" marR="0" lvl="0" indent="-88900" algn="l" rtl="0">
              <a:lnSpc>
                <a:spcPct val="100000"/>
              </a:lnSpc>
              <a:spcBef>
                <a:spcPts val="28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Los cables de extensión utilizados con herramientas eléctricas deben estar clasificados para las demandas de potencia de la herramienta y tener un pin de tierra intacto</a:t>
            </a:r>
            <a:endParaRPr/>
          </a:p>
        </p:txBody>
      </p:sp>
      <p:pic>
        <p:nvPicPr>
          <p:cNvPr id="182" name="Shape 182"/>
          <p:cNvPicPr preferRelativeResize="0"/>
          <p:nvPr/>
        </p:nvPicPr>
        <p:blipFill rotWithShape="1">
          <a:blip r:embed="rId3">
            <a:alphaModFix/>
          </a:blip>
          <a:srcRect/>
          <a:stretch/>
        </p:blipFill>
        <p:spPr>
          <a:xfrm>
            <a:off x="1106487" y="55562"/>
            <a:ext cx="1139825" cy="1114425"/>
          </a:xfrm>
          <a:prstGeom prst="rect">
            <a:avLst/>
          </a:prstGeom>
          <a:noFill/>
          <a:ln>
            <a:noFill/>
          </a:ln>
        </p:spPr>
      </p:pic>
    </p:spTree>
  </p:cSld>
  <p:clrMapOvr>
    <a:masterClrMapping/>
  </p:clrMapOvr>
  <p:transition spd="med">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582612" y="136525"/>
            <a:ext cx="8428037"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200"/>
              <a:buFont typeface="Arial"/>
              <a:buNone/>
            </a:pPr>
            <a:r>
              <a:rPr lang="en-US" sz="3200" b="1" i="0" u="none" strike="noStrike" cap="none">
                <a:solidFill>
                  <a:srgbClr val="FF0000"/>
                </a:solidFill>
                <a:latin typeface="Arial"/>
                <a:ea typeface="Arial"/>
                <a:cs typeface="Arial"/>
                <a:sym typeface="Arial"/>
              </a:rPr>
              <a:t>Seguridad eléctrica - Cont. </a:t>
            </a:r>
            <a:endParaRPr/>
          </a:p>
        </p:txBody>
      </p:sp>
      <p:sp>
        <p:nvSpPr>
          <p:cNvPr id="189" name="Shape 189"/>
          <p:cNvSpPr txBox="1">
            <a:spLocks noGrp="1"/>
          </p:cNvSpPr>
          <p:nvPr>
            <p:ph type="body" idx="1"/>
          </p:nvPr>
        </p:nvSpPr>
        <p:spPr>
          <a:xfrm>
            <a:off x="858837" y="1169987"/>
            <a:ext cx="7939087"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Tiras de Potencia</a:t>
            </a:r>
            <a:endParaRPr/>
          </a:p>
          <a:p>
            <a:pPr marL="0" marR="0" lvl="0" indent="-101600" algn="l" rtl="0">
              <a:lnSpc>
                <a:spcPct val="10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Tiras de po</a:t>
            </a:r>
            <a:r>
              <a:rPr lang="en-US" sz="1600"/>
              <a:t>der</a:t>
            </a:r>
            <a:r>
              <a:rPr lang="en-US" sz="1600" b="0" i="0" u="none" strike="noStrike" cap="none">
                <a:solidFill>
                  <a:schemeClr val="dk1"/>
                </a:solidFill>
                <a:latin typeface="Arial"/>
                <a:ea typeface="Arial"/>
                <a:cs typeface="Arial"/>
                <a:sym typeface="Arial"/>
              </a:rPr>
              <a:t> están permitidas siempre que estén en la lista UL.</a:t>
            </a:r>
            <a:endParaRPr/>
          </a:p>
          <a:p>
            <a:pPr marL="0" marR="0" lvl="0" indent="-101600" algn="l" rtl="0">
              <a:lnSpc>
                <a:spcPct val="10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Han incorporado protección de sobre intensidad</a:t>
            </a:r>
            <a:endParaRPr/>
          </a:p>
          <a:p>
            <a:pPr marL="0" marR="0" lvl="0" indent="-101600" algn="l" rtl="0">
              <a:lnSpc>
                <a:spcPct val="10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No debe usarse en serie con otras tiras de po</a:t>
            </a:r>
            <a:r>
              <a:rPr lang="en-US" sz="1600"/>
              <a:t>der</a:t>
            </a:r>
            <a:r>
              <a:rPr lang="en-US" sz="1600" b="0" i="0" u="none" strike="noStrike" cap="none">
                <a:solidFill>
                  <a:schemeClr val="dk1"/>
                </a:solidFill>
                <a:latin typeface="Arial"/>
                <a:ea typeface="Arial"/>
                <a:cs typeface="Arial"/>
                <a:sym typeface="Arial"/>
              </a:rPr>
              <a:t> o cable de extensión</a:t>
            </a:r>
            <a:endParaRPr/>
          </a:p>
          <a:p>
            <a:pPr marL="0" marR="0" lvl="0" indent="-101600" algn="l" rtl="0">
              <a:lnSpc>
                <a:spcPct val="10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No debe usarse para electrodomésticos o equipos que requieren una gran carga eléctrica</a:t>
            </a:r>
            <a:endParaRPr/>
          </a:p>
          <a:p>
            <a:pPr marL="0" marR="0" lvl="0" indent="0" algn="l" rtl="0">
              <a:lnSpc>
                <a:spcPct val="100000"/>
              </a:lnSpc>
              <a:spcBef>
                <a:spcPts val="32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90000"/>
              </a:lnSpc>
              <a:spcBef>
                <a:spcPts val="32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Cables de extensión</a:t>
            </a:r>
            <a:endParaRPr/>
          </a:p>
          <a:p>
            <a:pPr marL="0" marR="0" lvl="0" indent="-101600" algn="l" rtl="0">
              <a:lnSpc>
                <a:spcPct val="9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Los cables deben inspeccionarse regularmente para detectar daños</a:t>
            </a:r>
            <a:endParaRPr/>
          </a:p>
          <a:p>
            <a:pPr marL="0" marR="0" lvl="0" indent="-101600" algn="l" rtl="0">
              <a:lnSpc>
                <a:spcPct val="9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Daños en el cableado interno requerirán la eliminación del cable</a:t>
            </a:r>
            <a:endParaRPr/>
          </a:p>
          <a:p>
            <a:pPr marL="0" marR="0" lvl="0" indent="-101600" algn="l" rtl="0">
              <a:lnSpc>
                <a:spcPct val="9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Los cables de extensión no deben pasar por paredes, por encima del techo, a través de aberturas de ventanas, debajo de alfombras y tapetes, o deben usarse de cualquier manera que impida la inspección y corra riesgo de dañar el cable.</a:t>
            </a:r>
            <a:endParaRPr/>
          </a:p>
          <a:p>
            <a:pPr marL="0" marR="0" lvl="0" indent="-101600" algn="l" rtl="0">
              <a:lnSpc>
                <a:spcPct val="9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Los cables de extensión que se extienden a lo largo o a lo largo de las áreas de tráfico peatonal deben ser seguros para evitar un peligro de tropiezo.</a:t>
            </a:r>
            <a:endParaRPr/>
          </a:p>
          <a:p>
            <a:pPr marL="0" marR="0" lvl="0" indent="0" algn="l" rtl="0">
              <a:lnSpc>
                <a:spcPct val="90000"/>
              </a:lnSpc>
              <a:spcBef>
                <a:spcPts val="36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342900" marR="0" lvl="0" indent="-228600" algn="l" rtl="0">
              <a:spcBef>
                <a:spcPts val="36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90" name="Shape 190"/>
          <p:cNvPicPr preferRelativeResize="0"/>
          <p:nvPr/>
        </p:nvPicPr>
        <p:blipFill rotWithShape="1">
          <a:blip r:embed="rId3">
            <a:alphaModFix/>
          </a:blip>
          <a:srcRect/>
          <a:stretch/>
        </p:blipFill>
        <p:spPr>
          <a:xfrm>
            <a:off x="6218237" y="1044575"/>
            <a:ext cx="817562" cy="469900"/>
          </a:xfrm>
          <a:prstGeom prst="rect">
            <a:avLst/>
          </a:prstGeom>
          <a:noFill/>
          <a:ln>
            <a:noFill/>
          </a:ln>
        </p:spPr>
      </p:pic>
      <p:pic>
        <p:nvPicPr>
          <p:cNvPr id="191" name="Shape 191"/>
          <p:cNvPicPr preferRelativeResize="0"/>
          <p:nvPr/>
        </p:nvPicPr>
        <p:blipFill rotWithShape="1">
          <a:blip r:embed="rId4">
            <a:alphaModFix/>
          </a:blip>
          <a:srcRect/>
          <a:stretch/>
        </p:blipFill>
        <p:spPr>
          <a:xfrm>
            <a:off x="7277100" y="2722562"/>
            <a:ext cx="1201737" cy="1019175"/>
          </a:xfrm>
          <a:prstGeom prst="rect">
            <a:avLst/>
          </a:prstGeom>
          <a:noFill/>
          <a:ln>
            <a:noFill/>
          </a:ln>
        </p:spPr>
      </p:pic>
    </p:spTree>
  </p:cSld>
  <p:clrMapOvr>
    <a:masterClrMapping/>
  </p:clrMapOvr>
  <p:transition spd="med">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582612" y="136525"/>
            <a:ext cx="8428037"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200"/>
              <a:buFont typeface="Arial"/>
              <a:buNone/>
            </a:pPr>
            <a:r>
              <a:rPr lang="en-US" sz="3200" b="1" i="0" u="none" strike="noStrike" cap="none">
                <a:solidFill>
                  <a:srgbClr val="FF0000"/>
                </a:solidFill>
                <a:latin typeface="Arial"/>
                <a:ea typeface="Arial"/>
                <a:cs typeface="Arial"/>
                <a:sym typeface="Arial"/>
              </a:rPr>
              <a:t>Patógenos transmitidos por la sangre</a:t>
            </a:r>
            <a:endParaRPr/>
          </a:p>
        </p:txBody>
      </p:sp>
      <p:sp>
        <p:nvSpPr>
          <p:cNvPr id="197" name="Shape 197"/>
          <p:cNvSpPr txBox="1">
            <a:spLocks noGrp="1"/>
          </p:cNvSpPr>
          <p:nvPr>
            <p:ph type="body" idx="1"/>
          </p:nvPr>
        </p:nvSpPr>
        <p:spPr>
          <a:xfrm>
            <a:off x="827087" y="971550"/>
            <a:ext cx="7939087" cy="45259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Este programa se ha desarrollado e implementado para aquellos empleados que actúan como "voluntarios de primeros auxilios".</a:t>
            </a:r>
            <a:endParaRPr/>
          </a:p>
          <a:p>
            <a:pPr marL="0" marR="0" lvl="0" indent="0" algn="l" rtl="0">
              <a:lnSpc>
                <a:spcPct val="100000"/>
              </a:lnSpc>
              <a:spcBef>
                <a:spcPts val="320"/>
              </a:spcBef>
              <a:spcAft>
                <a:spcPts val="0"/>
              </a:spcAft>
              <a:buClr>
                <a:schemeClr val="dk1"/>
              </a:buClr>
              <a:buSzPts val="1600"/>
              <a:buFont typeface="Arial"/>
              <a:buNone/>
            </a:pPr>
            <a:endParaRPr sz="1600" b="1" i="0" u="sng" strike="noStrike" cap="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1" i="0" u="sng" strike="noStrike" cap="none">
                <a:solidFill>
                  <a:schemeClr val="dk1"/>
                </a:solidFill>
                <a:latin typeface="Arial"/>
                <a:ea typeface="Arial"/>
                <a:cs typeface="Arial"/>
                <a:sym typeface="Arial"/>
              </a:rPr>
              <a:t>Determinación de la exposición</a:t>
            </a:r>
            <a:endParaRPr/>
          </a:p>
          <a:p>
            <a:pPr marL="0" marR="0" lvl="0" indent="0" algn="l" rtl="0">
              <a:lnSpc>
                <a:spcPct val="100000"/>
              </a:lnSpc>
              <a:spcBef>
                <a:spcPts val="28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El grado máximo de exposición a patógenos transmitidos por la sangre es durante el acto de proporcionar primeros auxilios básicos para estabilizar a la persona lesionada o enferma hasta la llegada de los servicios médicos de emergencia locales.</a:t>
            </a:r>
            <a:endParaRPr/>
          </a:p>
          <a:p>
            <a:pPr marL="0" marR="0" lvl="0" indent="0" algn="l" rtl="0">
              <a:lnSpc>
                <a:spcPct val="100000"/>
              </a:lnSpc>
              <a:spcBef>
                <a:spcPts val="28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28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Las precauciones universales para la prevención de patógenos transmitidos por la sangre son las siguientes:</a:t>
            </a:r>
            <a:endParaRPr/>
          </a:p>
          <a:p>
            <a:pPr marL="0" marR="0" lvl="0" indent="-88900" algn="l" rtl="0">
              <a:lnSpc>
                <a:spcPct val="100000"/>
              </a:lnSpc>
              <a:spcBef>
                <a:spcPts val="28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Trate todos los fluidos corporales, materiales o objetos que entren en contacto con fluidos corporales como si contuvieran algo dañino.</a:t>
            </a:r>
            <a:endParaRPr/>
          </a:p>
          <a:p>
            <a:pPr marL="0" marR="0" lvl="0" indent="-88900" algn="l" rtl="0">
              <a:lnSpc>
                <a:spcPct val="100000"/>
              </a:lnSpc>
              <a:spcBef>
                <a:spcPts val="28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Siempre use equipo de protección personal (guantes de látex) y precauciones cuando trabaje con materiales u objetos que entren en contacto con fluidos corporales.</a:t>
            </a:r>
            <a:endParaRPr/>
          </a:p>
          <a:p>
            <a:pPr marL="0" marR="0" lvl="0" indent="-88900" algn="l" rtl="0">
              <a:lnSpc>
                <a:spcPct val="100000"/>
              </a:lnSpc>
              <a:spcBef>
                <a:spcPts val="28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Vacunación contra la Hepatitis B</a:t>
            </a:r>
            <a:endParaRPr/>
          </a:p>
          <a:p>
            <a:pPr marL="0" marR="0" lvl="0" indent="-88900" algn="l" rtl="0">
              <a:lnSpc>
                <a:spcPct val="100000"/>
              </a:lnSpc>
              <a:spcBef>
                <a:spcPts val="28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La vacunación contra la hepatitis B antes de la exposición no es necesaria. Las vacunas post-exposición deben estar disponibles de forma voluntaria.</a:t>
            </a:r>
            <a:endParaRPr/>
          </a:p>
          <a:p>
            <a:pPr marL="0" marR="0" lvl="0" indent="-88900" algn="l" rtl="0">
              <a:lnSpc>
                <a:spcPct val="100000"/>
              </a:lnSpc>
              <a:spcBef>
                <a:spcPts val="28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Los voluntarios capacitados en primeros auxilios que eligen no vacunarse deben firmar un Formulario de Declinación. Estos voluntarios pueden luego optar por recibir la vacuna sin costo.</a:t>
            </a:r>
            <a:endParaRPr/>
          </a:p>
          <a:p>
            <a:pPr marL="342900" marR="0" lvl="0" indent="-254000" algn="l" rtl="0">
              <a:spcBef>
                <a:spcPts val="28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198" name="Shape 198"/>
          <p:cNvPicPr preferRelativeResize="0"/>
          <p:nvPr/>
        </p:nvPicPr>
        <p:blipFill rotWithShape="1">
          <a:blip r:embed="rId3">
            <a:alphaModFix/>
          </a:blip>
          <a:srcRect/>
          <a:stretch/>
        </p:blipFill>
        <p:spPr>
          <a:xfrm>
            <a:off x="7634287" y="1279525"/>
            <a:ext cx="1254125" cy="774700"/>
          </a:xfrm>
          <a:prstGeom prst="rect">
            <a:avLst/>
          </a:prstGeom>
          <a:noFill/>
          <a:ln>
            <a:noFill/>
          </a:ln>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582612" y="136525"/>
            <a:ext cx="8428037"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200"/>
              <a:buFont typeface="Arial"/>
              <a:buNone/>
            </a:pPr>
            <a:r>
              <a:rPr lang="en-US" sz="3200" b="1" i="0" u="none" strike="noStrike" cap="none">
                <a:solidFill>
                  <a:srgbClr val="FF0000"/>
                </a:solidFill>
                <a:latin typeface="Arial"/>
                <a:ea typeface="Arial"/>
                <a:cs typeface="Arial"/>
                <a:sym typeface="Arial"/>
              </a:rPr>
              <a:t>Patógenos transmitidos por la sangre</a:t>
            </a:r>
            <a:endParaRPr/>
          </a:p>
        </p:txBody>
      </p:sp>
      <p:sp>
        <p:nvSpPr>
          <p:cNvPr id="204" name="Shape 204"/>
          <p:cNvSpPr txBox="1">
            <a:spLocks noGrp="1"/>
          </p:cNvSpPr>
          <p:nvPr>
            <p:ph type="body" idx="1"/>
          </p:nvPr>
        </p:nvSpPr>
        <p:spPr>
          <a:xfrm>
            <a:off x="858837" y="1169987"/>
            <a:ext cx="7939087" cy="45259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600"/>
              <a:buFont typeface="Arial"/>
              <a:buNone/>
            </a:pPr>
            <a:r>
              <a:rPr lang="en-US" sz="1600" b="1" i="0" u="sng" strike="noStrike" cap="none">
                <a:solidFill>
                  <a:schemeClr val="dk1"/>
                </a:solidFill>
                <a:latin typeface="Arial"/>
                <a:ea typeface="Arial"/>
                <a:cs typeface="Arial"/>
                <a:sym typeface="Arial"/>
              </a:rPr>
              <a:t>Equipo de protección personal</a:t>
            </a:r>
            <a:endParaRPr/>
          </a:p>
          <a:p>
            <a:pPr marL="0" marR="0" lvl="0" indent="0" algn="l" rtl="0">
              <a:lnSpc>
                <a:spcPct val="90000"/>
              </a:lnSpc>
              <a:spcBef>
                <a:spcPts val="28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Todos los empleados que se espera que entren en contacto con fluidos corporales o patógenos transmitidos por la sangre deben contar con el equipo de protección adecuado, incluidos guantes de protección de barrera (no alergénicos), máscaras faciales, zapatos de protección de barrera y ropa.</a:t>
            </a:r>
            <a:endParaRPr/>
          </a:p>
          <a:p>
            <a:pPr marL="0" marR="0" lvl="0" indent="-88900" algn="l" rtl="0">
              <a:lnSpc>
                <a:spcPct val="100000"/>
              </a:lnSpc>
              <a:spcBef>
                <a:spcPts val="28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Los guantes se deben usar en cualquier situación en la que exista la posibilidad de exposición a sangre u otros fluidos corporales, como el manejo de máquinas de afeitar en vestuarios, la recogida de toallas o la limpieza de áreas donde existe transpiración.</a:t>
            </a:r>
            <a:endParaRPr/>
          </a:p>
          <a:p>
            <a:pPr marL="0" marR="0" lvl="0" indent="0" algn="l" rtl="0">
              <a:lnSpc>
                <a:spcPct val="100000"/>
              </a:lnSpc>
              <a:spcBef>
                <a:spcPts val="28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1" i="0" u="sng" strike="noStrike" cap="none">
                <a:solidFill>
                  <a:schemeClr val="dk1"/>
                </a:solidFill>
                <a:latin typeface="Arial"/>
                <a:ea typeface="Arial"/>
                <a:cs typeface="Arial"/>
                <a:sym typeface="Arial"/>
              </a:rPr>
              <a:t>Deposito de basura</a:t>
            </a:r>
            <a:endParaRPr/>
          </a:p>
          <a:p>
            <a:pPr marL="0" marR="0" lvl="0" indent="-88900" algn="l" rtl="0">
              <a:lnSpc>
                <a:spcPct val="100000"/>
              </a:lnSpc>
              <a:spcBef>
                <a:spcPts val="28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Cualquier equipo de protección personal, como vendas, suministros médicos o equipos contaminados con sangre u otros fluidos corporales, debe entregarse al personal externo del servicio médico de emergencia para su eliminación.</a:t>
            </a:r>
            <a:endParaRPr/>
          </a:p>
          <a:p>
            <a:pPr marL="0" marR="0" lvl="0" indent="-88900" algn="l" rtl="0">
              <a:lnSpc>
                <a:spcPct val="100000"/>
              </a:lnSpc>
              <a:spcBef>
                <a:spcPts val="28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Los voluntarios capacitados en primeros auxilios deben lavarse las manos inmediatamente después de quitarse los guantes o otro equipo de protección personal.</a:t>
            </a:r>
            <a:endParaRPr/>
          </a:p>
          <a:p>
            <a:pPr marL="0" marR="0" lvl="0" indent="-88900" algn="l" rtl="0">
              <a:lnSpc>
                <a:spcPct val="100000"/>
              </a:lnSpc>
              <a:spcBef>
                <a:spcPts val="28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Todo el equipo de protección de barrera debe desecharse utilizando los contenedores de eliminación de residuos adecuados (contenedores de residuos peligrosos). El club debe proporcionar contenedores de riesgo biológico.</a:t>
            </a:r>
            <a:endParaRPr/>
          </a:p>
          <a:p>
            <a:pPr marL="342900" marR="0" lvl="0" indent="-254000" algn="l" rtl="0">
              <a:spcBef>
                <a:spcPts val="28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transition>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582612" y="136525"/>
            <a:ext cx="8428037"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200"/>
              <a:buFont typeface="Arial"/>
              <a:buNone/>
            </a:pPr>
            <a:r>
              <a:rPr lang="en-US" sz="3200" b="1" i="0" u="none" strike="noStrike" cap="none">
                <a:solidFill>
                  <a:srgbClr val="FF0000"/>
                </a:solidFill>
                <a:latin typeface="Arial"/>
                <a:ea typeface="Arial"/>
                <a:cs typeface="Arial"/>
                <a:sym typeface="Arial"/>
              </a:rPr>
              <a:t>Patógenos transmitidos por la sangre</a:t>
            </a:r>
            <a:endParaRPr/>
          </a:p>
        </p:txBody>
      </p:sp>
      <p:sp>
        <p:nvSpPr>
          <p:cNvPr id="210" name="Shape 210"/>
          <p:cNvSpPr txBox="1">
            <a:spLocks noGrp="1"/>
          </p:cNvSpPr>
          <p:nvPr>
            <p:ph type="body" idx="1"/>
          </p:nvPr>
        </p:nvSpPr>
        <p:spPr>
          <a:xfrm>
            <a:off x="858837" y="1169987"/>
            <a:ext cx="7939087" cy="45259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Continuado………</a:t>
            </a:r>
            <a:endParaRPr/>
          </a:p>
          <a:p>
            <a:pPr marL="0" marR="0" lvl="0" indent="0" algn="l" rtl="0">
              <a:lnSpc>
                <a:spcPct val="90000"/>
              </a:lnSpc>
              <a:spcBef>
                <a:spcPts val="28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280"/>
              </a:spcBef>
              <a:spcAft>
                <a:spcPts val="0"/>
              </a:spcAft>
              <a:buClr>
                <a:schemeClr val="dk1"/>
              </a:buClr>
              <a:buSzPts val="1400"/>
              <a:buFont typeface="Arial"/>
              <a:buNone/>
            </a:pPr>
            <a:r>
              <a:rPr lang="en-US" sz="1400" b="1" i="0" u="sng" strike="noStrike" cap="none">
                <a:solidFill>
                  <a:schemeClr val="dk1"/>
                </a:solidFill>
                <a:latin typeface="Arial"/>
                <a:ea typeface="Arial"/>
                <a:cs typeface="Arial"/>
                <a:sym typeface="Arial"/>
              </a:rPr>
              <a:t>Evaluación y tratamiento posterior a la exposición</a:t>
            </a:r>
            <a:endParaRPr/>
          </a:p>
          <a:p>
            <a:pPr marL="0" marR="0" lvl="0" indent="0" algn="l" rtl="0">
              <a:lnSpc>
                <a:spcPct val="100000"/>
              </a:lnSpc>
              <a:spcBef>
                <a:spcPts val="280"/>
              </a:spcBef>
              <a:spcAft>
                <a:spcPts val="0"/>
              </a:spcAft>
              <a:buClr>
                <a:schemeClr val="dk1"/>
              </a:buClr>
              <a:buSzPts val="1400"/>
              <a:buFont typeface="Arial"/>
              <a:buNone/>
            </a:pPr>
            <a:endParaRPr sz="1400" b="1" i="0" u="sng" strike="noStrike" cap="none">
              <a:solidFill>
                <a:schemeClr val="dk1"/>
              </a:solidFill>
              <a:latin typeface="Arial"/>
              <a:ea typeface="Arial"/>
              <a:cs typeface="Arial"/>
              <a:sym typeface="Arial"/>
            </a:endParaRPr>
          </a:p>
          <a:p>
            <a:pPr marL="0" marR="0" lvl="0" indent="-88900" algn="l" rtl="0">
              <a:lnSpc>
                <a:spcPct val="100000"/>
              </a:lnSpc>
              <a:spcBef>
                <a:spcPts val="28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Cualquier contacto con sangre o otros fluidos corporales debe ser reportado inmediatamente al gerente / coordinador de seguridad de la instalación.</a:t>
            </a:r>
            <a:endParaRPr/>
          </a:p>
          <a:p>
            <a:pPr marL="0" marR="0" lvl="0" indent="0" algn="l" rtl="0">
              <a:lnSpc>
                <a:spcPct val="100000"/>
              </a:lnSpc>
              <a:spcBef>
                <a:spcPts val="28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0" marR="0" lvl="0" indent="-88900" algn="l" rtl="0">
              <a:lnSpc>
                <a:spcPct val="100000"/>
              </a:lnSpc>
              <a:spcBef>
                <a:spcPts val="28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Los detalles del incidente deben ser registrados por el voluntario entrenado en primeros auxilios en el Informe de Incidente de Exposición; este informe debe ser devuelto al coordinador de seguridad.</a:t>
            </a:r>
            <a:endParaRPr/>
          </a:p>
          <a:p>
            <a:pPr marL="0" marR="0" lvl="0" indent="0" algn="l" rtl="0">
              <a:lnSpc>
                <a:spcPct val="100000"/>
              </a:lnSpc>
              <a:spcBef>
                <a:spcPts val="28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0" marR="0" lvl="0" indent="-88900" algn="l" rtl="0">
              <a:lnSpc>
                <a:spcPct val="100000"/>
              </a:lnSpc>
              <a:spcBef>
                <a:spcPts val="28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En el caso de que un voluntario entrenado en primeros auxilios experimente cualquier queja médica que supuestamente esté relacionada con sus tareas de primeros auxilios, se debe proporcionar una evaluación médica confidencial (incluidos análisis de sangre y tratamiento preventivo posexposición disponible) y asesoramiento de seguimiento a través del centro Médico.</a:t>
            </a:r>
            <a:endParaRPr/>
          </a:p>
          <a:p>
            <a:pPr marL="342900" marR="0" lvl="0" indent="-254000" algn="l" rtl="0">
              <a:spcBef>
                <a:spcPts val="28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692150" y="19208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200"/>
              <a:buFont typeface="Arial"/>
              <a:buNone/>
            </a:pPr>
            <a:r>
              <a:rPr lang="en-US" sz="3200" b="1" i="0" u="none" strike="noStrike" cap="none">
                <a:solidFill>
                  <a:schemeClr val="dk2"/>
                </a:solidFill>
                <a:latin typeface="Arial"/>
                <a:ea typeface="Arial"/>
                <a:cs typeface="Arial"/>
                <a:sym typeface="Arial"/>
              </a:rPr>
              <a:t>PREVENCIÓN DE SLIP / TRIP / FALL</a:t>
            </a:r>
            <a:endParaRPr/>
          </a:p>
        </p:txBody>
      </p:sp>
      <p:sp>
        <p:nvSpPr>
          <p:cNvPr id="216" name="Shape 216"/>
          <p:cNvSpPr txBox="1"/>
          <p:nvPr/>
        </p:nvSpPr>
        <p:spPr>
          <a:xfrm>
            <a:off x="692150" y="736600"/>
            <a:ext cx="8294687" cy="523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Debido a que los resbalones y caídas en el lugar de trabajo son una causa principal de lesiones en el trabajo, esta política se establece para proporcionar información y prácticas para minimizar el riesgo de accidentes. Se espera que todos los empleados cumplan con esta política.</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Se debe mantener una iluminación adecuada en todas las áreas de trabajo y caminatas. Los empleados asignados para trabajar en áreas húmedas o resbaladizas, como cocinas o cuartos para platos, deben usar calzado antideslizante con suela de goma (no de cuero).</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Century Golf se ha asociado con Shoes for Crews y ha negociado importantes descuentos (no es obligatorio usar esta compañía). Por favor, hable con el gerente general de su club / curso. Ver el enlace a continuación:</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sng" strike="noStrike" cap="none">
                <a:solidFill>
                  <a:schemeClr val="hlink"/>
                </a:solidFill>
                <a:latin typeface="Arial"/>
                <a:ea typeface="Arial"/>
                <a:cs typeface="Arial"/>
                <a:sym typeface="Arial"/>
                <a:hlinkClick r:id="rId3"/>
              </a:rPr>
              <a:t>www.shoesforcrews.com/centurygolf</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pic>
        <p:nvPicPr>
          <p:cNvPr id="217" name="Shape 217"/>
          <p:cNvPicPr preferRelativeResize="0"/>
          <p:nvPr/>
        </p:nvPicPr>
        <p:blipFill rotWithShape="1">
          <a:blip r:embed="rId4">
            <a:alphaModFix/>
          </a:blip>
          <a:srcRect/>
          <a:stretch/>
        </p:blipFill>
        <p:spPr>
          <a:xfrm>
            <a:off x="7145337" y="4541837"/>
            <a:ext cx="1654175" cy="1271587"/>
          </a:xfrm>
          <a:prstGeom prst="rect">
            <a:avLst/>
          </a:prstGeom>
          <a:noFill/>
          <a:ln>
            <a:noFill/>
          </a:ln>
        </p:spPr>
      </p:pic>
    </p:spTree>
  </p:cSld>
  <p:clrMapOvr>
    <a:masterClrMapping/>
  </p:clrMapOvr>
  <p:transition>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679450" y="136525"/>
            <a:ext cx="8229600" cy="87471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3200"/>
              <a:buFont typeface="Arial"/>
              <a:buNone/>
            </a:pPr>
            <a:r>
              <a:rPr lang="en-US" sz="3200" b="1" i="0" u="none" strike="noStrike" cap="none">
                <a:solidFill>
                  <a:schemeClr val="dk2"/>
                </a:solidFill>
                <a:latin typeface="Arial"/>
                <a:ea typeface="Arial"/>
                <a:cs typeface="Arial"/>
                <a:sym typeface="Arial"/>
              </a:rPr>
              <a:t/>
            </a:r>
            <a:br>
              <a:rPr lang="en-US" sz="3200" b="1" i="0" u="none" strike="noStrike" cap="none">
                <a:solidFill>
                  <a:schemeClr val="dk2"/>
                </a:solidFill>
                <a:latin typeface="Arial"/>
                <a:ea typeface="Arial"/>
                <a:cs typeface="Arial"/>
                <a:sym typeface="Arial"/>
              </a:rPr>
            </a:br>
            <a:r>
              <a:rPr lang="en-US" sz="3200" b="1" i="0" u="none" strike="noStrike" cap="none">
                <a:solidFill>
                  <a:schemeClr val="dk2"/>
                </a:solidFill>
                <a:latin typeface="Arial"/>
                <a:ea typeface="Arial"/>
                <a:cs typeface="Arial"/>
                <a:sym typeface="Arial"/>
              </a:rPr>
              <a:t>Los estándares de PSP</a:t>
            </a:r>
            <a:endParaRPr/>
          </a:p>
        </p:txBody>
      </p:sp>
      <p:sp>
        <p:nvSpPr>
          <p:cNvPr id="101" name="Shape 101"/>
          <p:cNvSpPr txBox="1">
            <a:spLocks noGrp="1"/>
          </p:cNvSpPr>
          <p:nvPr>
            <p:ph type="body" idx="1"/>
          </p:nvPr>
        </p:nvSpPr>
        <p:spPr>
          <a:xfrm>
            <a:off x="969962" y="1090612"/>
            <a:ext cx="7896225" cy="47640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Los empleados </a:t>
            </a:r>
            <a:r>
              <a:rPr lang="en-US" sz="1400" b="0" i="0" u="none" strike="noStrike" cap="none">
                <a:solidFill>
                  <a:schemeClr val="dk1"/>
                </a:solidFill>
                <a:latin typeface="Arial"/>
                <a:ea typeface="Arial"/>
                <a:cs typeface="Arial"/>
                <a:sym typeface="Arial"/>
              </a:rPr>
              <a:t>tienen estrictamente prohibido el uso de teléfonos celulares o otros dispositivos de medios electrónicos cuando conducen un vehículo motorizado o cuando operan. Además, los empleados que trabajan como salvavidas, instructores de gimnasia, instructores de tenis y terapeutas tienen estrictamente prohibido el uso de cualquiera de los dispositivos disponibles.</a:t>
            </a:r>
            <a:endParaRPr/>
          </a:p>
          <a:p>
            <a:pPr marL="0" marR="0" lvl="0" indent="0" algn="l" rtl="0">
              <a:lnSpc>
                <a:spcPct val="100000"/>
              </a:lnSpc>
              <a:spcBef>
                <a:spcPts val="28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28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Se espera que </a:t>
            </a:r>
            <a:r>
              <a:rPr lang="en-US" sz="1400" b="1" i="0" u="none" strike="noStrike" cap="none">
                <a:solidFill>
                  <a:schemeClr val="dk1"/>
                </a:solidFill>
                <a:latin typeface="Arial"/>
                <a:ea typeface="Arial"/>
                <a:cs typeface="Arial"/>
                <a:sym typeface="Arial"/>
              </a:rPr>
              <a:t>los empleados </a:t>
            </a:r>
            <a:r>
              <a:rPr lang="en-US" sz="1400" b="0" i="0" u="none" strike="noStrike" cap="none">
                <a:solidFill>
                  <a:schemeClr val="dk1"/>
                </a:solidFill>
                <a:latin typeface="Arial"/>
                <a:ea typeface="Arial"/>
                <a:cs typeface="Arial"/>
                <a:sym typeface="Arial"/>
              </a:rPr>
              <a:t>estén en alerta en todo momento por las condiciones que pueden exponerlos a ellos, a sus compañeros de trabajo o invitados / miembros a situaciones peligrosas. Cuando se observe una situación, avisa al coordinador de PSP de los clubes y al supervisor a cargo. Los empleados deben tomar las medidas adecuadas para eliminar el peligro. Si no puede eliminar, proporcione las señales de advertencia o advertencia apropiadas para notificar a los empleados y huéspedes / miembros de la situación peligrosa. Esto incluye maquinaria, productos químicos, uso de escaleras y pisos resbaladizos</a:t>
            </a:r>
            <a:endParaRPr/>
          </a:p>
          <a:p>
            <a:pPr marL="0" marR="0" lvl="0" indent="0" algn="l" rtl="0">
              <a:lnSpc>
                <a:spcPct val="100000"/>
              </a:lnSpc>
              <a:spcBef>
                <a:spcPts val="28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28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Los empleados </a:t>
            </a:r>
            <a:r>
              <a:rPr lang="en-US" sz="1400" b="0" i="0" u="none" strike="noStrike" cap="none">
                <a:solidFill>
                  <a:schemeClr val="dk1"/>
                </a:solidFill>
                <a:latin typeface="Arial"/>
                <a:ea typeface="Arial"/>
                <a:cs typeface="Arial"/>
                <a:sym typeface="Arial"/>
              </a:rPr>
              <a:t>tienen estrictamente prohibido estar bajo la influencia de alcohol o drogas ilegales mientras están de servicio.</a:t>
            </a:r>
            <a:endParaRPr/>
          </a:p>
          <a:p>
            <a:pPr marL="0" marR="0" lvl="0" indent="0" algn="l" rtl="0">
              <a:lnSpc>
                <a:spcPct val="100000"/>
              </a:lnSpc>
              <a:spcBef>
                <a:spcPts val="28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28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Los empleados </a:t>
            </a:r>
            <a:r>
              <a:rPr lang="en-US" sz="1400" b="0" i="0" u="none" strike="noStrike" cap="none">
                <a:solidFill>
                  <a:srgbClr val="000000"/>
                </a:solidFill>
                <a:latin typeface="Arial"/>
                <a:ea typeface="Arial"/>
                <a:cs typeface="Arial"/>
                <a:sym typeface="Arial"/>
              </a:rPr>
              <a:t>con medicamentos recetados o de venta libre que se sabe que perjudican la capacidad de realizar sus tareas de forma segura deben notificar a su supervisor y estar preparados para no trabajar ese día.</a:t>
            </a:r>
            <a:endParaRPr/>
          </a:p>
          <a:p>
            <a:pPr marL="0" marR="0" lvl="0" indent="0" algn="l" rtl="0">
              <a:lnSpc>
                <a:spcPct val="100000"/>
              </a:lnSpc>
              <a:spcBef>
                <a:spcPts val="28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
            </a:r>
            <a:br>
              <a:rPr lang="en-US" sz="1400" b="1" i="0" u="none" strike="noStrike" cap="none">
                <a:solidFill>
                  <a:srgbClr val="000000"/>
                </a:solidFill>
                <a:latin typeface="Arial"/>
                <a:ea typeface="Arial"/>
                <a:cs typeface="Arial"/>
                <a:sym typeface="Arial"/>
              </a:rPr>
            </a:br>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692150" y="19208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200"/>
              <a:buFont typeface="Arial"/>
              <a:buNone/>
            </a:pPr>
            <a:r>
              <a:rPr lang="en-US" sz="3200" b="1" i="0" u="none" strike="noStrike" cap="none">
                <a:solidFill>
                  <a:schemeClr val="dk2"/>
                </a:solidFill>
                <a:latin typeface="Arial"/>
                <a:ea typeface="Arial"/>
                <a:cs typeface="Arial"/>
                <a:sym typeface="Arial"/>
              </a:rPr>
              <a:t>PREVENCIÓN DE SLIP / TRIP / FALL</a:t>
            </a:r>
            <a:endParaRPr/>
          </a:p>
        </p:txBody>
      </p:sp>
      <p:sp>
        <p:nvSpPr>
          <p:cNvPr id="223" name="Shape 223"/>
          <p:cNvSpPr txBox="1"/>
          <p:nvPr/>
        </p:nvSpPr>
        <p:spPr>
          <a:xfrm>
            <a:off x="692150" y="736600"/>
            <a:ext cx="8294687" cy="1230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endParaRPr sz="28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a:solidFill>
                  <a:srgbClr val="000000"/>
                </a:solidFill>
                <a:latin typeface="Arial"/>
                <a:ea typeface="Arial"/>
                <a:cs typeface="Arial"/>
                <a:sym typeface="Arial"/>
              </a:rPr>
              <a:t> </a:t>
            </a:r>
            <a:endParaRPr sz="18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4" name="Shape 224"/>
          <p:cNvSpPr txBox="1"/>
          <p:nvPr/>
        </p:nvSpPr>
        <p:spPr>
          <a:xfrm>
            <a:off x="984250" y="1063625"/>
            <a:ext cx="7937500" cy="44005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a:solidFill>
                  <a:srgbClr val="000000"/>
                </a:solidFill>
                <a:latin typeface="Arial"/>
                <a:ea typeface="Arial"/>
                <a:cs typeface="Arial"/>
                <a:sym typeface="Arial"/>
              </a:rPr>
              <a:t>El estacionamiento del club debe estar libre de baches y peligros de tropiezo. Las aceras y los bordillos deben estar en buen estado. De lo contrario, se debe colocar una señalización adecuada que advierta a los invitados y a los miembros.</a:t>
            </a:r>
            <a:endParaRPr/>
          </a:p>
          <a:p>
            <a:pPr marL="0" marR="0" lvl="0" indent="0" algn="l" rtl="0">
              <a:lnSpc>
                <a:spcPct val="100000"/>
              </a:lnSpc>
              <a:spcBef>
                <a:spcPts val="0"/>
              </a:spcBef>
              <a:spcAft>
                <a:spcPts val="0"/>
              </a:spcAft>
              <a:buClr>
                <a:schemeClr val="dk1"/>
              </a:buClr>
              <a:buSzPts val="1400"/>
              <a:buFont typeface="Arial"/>
              <a:buNone/>
            </a:pPr>
            <a:endParaRPr sz="14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Derrames y áreas de suelo mojado</a:t>
            </a:r>
            <a:endParaRPr/>
          </a:p>
          <a:p>
            <a:pPr marL="0" marR="0" lvl="0" indent="0" algn="l"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88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Los derrames y las áreas húmedas del piso se deben bloquear al tránsito peatonal hasta que el área se haya limpiado y secado.</a:t>
            </a:r>
            <a:endParaRPr/>
          </a:p>
          <a:p>
            <a:pPr marL="0" marR="0" lvl="0" indent="0" algn="l"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88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Los derrames deben limpiarse inmediatamente cuando ocurran. Las almohadillas y los kits de derrames están disponibles para colocar en el desorden hasta que se pueda usar una fregona para limpiar el derrame.</a:t>
            </a:r>
            <a:endParaRPr/>
          </a:p>
          <a:p>
            <a:pPr marL="0" marR="0" lvl="0" indent="0" algn="l"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88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Se debe colocar una advertencia adecuada de señalización de una situación inminente de resbalones y caídas cerca del derrame.</a:t>
            </a:r>
            <a:endParaRPr/>
          </a:p>
          <a:p>
            <a:pPr marL="0" marR="0" lvl="0" indent="0" algn="l"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88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Al limpiar, solo limpie el área donde ocurrió el derrame y no un área más grande.</a:t>
            </a:r>
            <a:endParaRPr/>
          </a:p>
          <a:p>
            <a:pPr marL="0" marR="0" lvl="0" indent="0" algn="l"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88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Se deben usar letreros de "piso mojado" para advertir a los huéspedes y empleados del aumento de resbalones.</a:t>
            </a:r>
            <a:endParaRPr/>
          </a:p>
        </p:txBody>
      </p:sp>
    </p:spTree>
  </p:cSld>
  <p:clrMapOvr>
    <a:masterClrMapping/>
  </p:clrMapOvr>
  <p:transition>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692150" y="19208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200"/>
              <a:buFont typeface="Arial"/>
              <a:buNone/>
            </a:pPr>
            <a:r>
              <a:rPr lang="en-US" sz="3200" b="1" i="0" u="none" strike="noStrike" cap="none">
                <a:solidFill>
                  <a:schemeClr val="dk2"/>
                </a:solidFill>
                <a:latin typeface="Arial"/>
                <a:ea typeface="Arial"/>
                <a:cs typeface="Arial"/>
                <a:sym typeface="Arial"/>
              </a:rPr>
              <a:t>PREVENCIÓN DE SLIP / TRIP / FALL</a:t>
            </a:r>
            <a:endParaRPr/>
          </a:p>
        </p:txBody>
      </p:sp>
      <p:sp>
        <p:nvSpPr>
          <p:cNvPr id="230" name="Shape 230"/>
          <p:cNvSpPr txBox="1"/>
          <p:nvPr/>
        </p:nvSpPr>
        <p:spPr>
          <a:xfrm>
            <a:off x="692150" y="736600"/>
            <a:ext cx="8294687" cy="1230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endParaRPr sz="28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a:solidFill>
                  <a:srgbClr val="000000"/>
                </a:solidFill>
                <a:latin typeface="Arial"/>
                <a:ea typeface="Arial"/>
                <a:cs typeface="Arial"/>
                <a:sym typeface="Arial"/>
              </a:rPr>
              <a:t> </a:t>
            </a:r>
            <a:endParaRPr sz="18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1" name="Shape 231"/>
          <p:cNvSpPr txBox="1"/>
          <p:nvPr/>
        </p:nvSpPr>
        <p:spPr>
          <a:xfrm>
            <a:off x="984250" y="1335087"/>
            <a:ext cx="7937500" cy="3540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Servicio de limpieza / Condición del piso</a:t>
            </a:r>
            <a:endParaRPr/>
          </a:p>
          <a:p>
            <a:pPr marL="0" marR="0" lvl="0" indent="0" algn="l"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88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Los pasillos y salidas principales deben mantenerse limpios y en buen estado, libres de obstrucciones, agujeros y riesgos de tropiezos, como cables y mangueras.</a:t>
            </a:r>
            <a:endParaRPr/>
          </a:p>
          <a:p>
            <a:pPr marL="0" marR="0" lvl="0" indent="0" algn="l"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88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La limpieza y las áreas públicas mantendrán la limpieza diaria y los registros del piso. Las inspecciones documentadas de las condiciones del piso y el servicio de limpieza para todas las áreas públicas, los baños y la parte posterior de los pisos de las casas se deben realizar mensualmente mediante el uso de la lista de control de resbalones / tropiezos / caídas.</a:t>
            </a:r>
            <a:endParaRPr/>
          </a:p>
          <a:p>
            <a:pPr marL="0" marR="0" lvl="0" indent="0" algn="l"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88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Cualquier deficiencia se informará a los gerentes del departamento y la administración de riesgos para tomar medidas correctivas oportunas.</a:t>
            </a:r>
            <a:endParaRPr/>
          </a:p>
          <a:p>
            <a:pPr marL="0" marR="0" lvl="0" indent="0" algn="l"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88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De nuevo, se debe proporcionar una señalización que indique cualquier advertencia, precaución o peligro relacionado con las condiciones. Esto incluye la existencia de altura inusual, cambio en un paso y existencia de superficie inestable.</a:t>
            </a:r>
            <a:endParaRPr/>
          </a:p>
        </p:txBody>
      </p:sp>
      <p:pic>
        <p:nvPicPr>
          <p:cNvPr id="232" name="Shape 232"/>
          <p:cNvPicPr preferRelativeResize="0"/>
          <p:nvPr/>
        </p:nvPicPr>
        <p:blipFill rotWithShape="1">
          <a:blip r:embed="rId3">
            <a:alphaModFix/>
          </a:blip>
          <a:srcRect/>
          <a:stretch/>
        </p:blipFill>
        <p:spPr>
          <a:xfrm>
            <a:off x="5194300" y="4806950"/>
            <a:ext cx="1203325" cy="823912"/>
          </a:xfrm>
          <a:prstGeom prst="rect">
            <a:avLst/>
          </a:prstGeom>
          <a:noFill/>
          <a:ln>
            <a:noFill/>
          </a:ln>
        </p:spPr>
      </p:pic>
    </p:spTree>
  </p:cSld>
  <p:clrMapOvr>
    <a:masterClrMapping/>
  </p:clrMapOvr>
  <p:transition>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692150" y="19208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200"/>
              <a:buFont typeface="Arial"/>
              <a:buNone/>
            </a:pPr>
            <a:r>
              <a:rPr lang="en-US" sz="3200" b="0" i="0" u="none" strike="noStrike" cap="none">
                <a:solidFill>
                  <a:schemeClr val="dk2"/>
                </a:solidFill>
                <a:latin typeface="Arial"/>
                <a:ea typeface="Arial"/>
                <a:cs typeface="Arial"/>
                <a:sym typeface="Arial"/>
              </a:rPr>
              <a:t>Seguridad en el Carro de Golf</a:t>
            </a:r>
            <a:endParaRPr/>
          </a:p>
        </p:txBody>
      </p:sp>
      <p:sp>
        <p:nvSpPr>
          <p:cNvPr id="238" name="Shape 238"/>
          <p:cNvSpPr txBox="1"/>
          <p:nvPr/>
        </p:nvSpPr>
        <p:spPr>
          <a:xfrm>
            <a:off x="692150" y="736600"/>
            <a:ext cx="8294687" cy="1230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endParaRPr sz="28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a:solidFill>
                  <a:srgbClr val="000000"/>
                </a:solidFill>
                <a:latin typeface="Arial"/>
                <a:ea typeface="Arial"/>
                <a:cs typeface="Arial"/>
                <a:sym typeface="Arial"/>
              </a:rPr>
              <a:t> </a:t>
            </a:r>
            <a:endParaRPr sz="18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9" name="Shape 239"/>
          <p:cNvSpPr txBox="1"/>
          <p:nvPr/>
        </p:nvSpPr>
        <p:spPr>
          <a:xfrm>
            <a:off x="984250" y="1063625"/>
            <a:ext cx="7937500" cy="4616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Estándares de funcionamiento del vehículo</a:t>
            </a:r>
            <a:endParaRPr/>
          </a:p>
          <a:p>
            <a:pPr marL="0" marR="0" lvl="0" indent="0" algn="l"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88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Los conductores deben tener una licencia estatal valida de conducir con un registro satisfactorio</a:t>
            </a:r>
            <a:endParaRPr/>
          </a:p>
          <a:p>
            <a:pPr marL="0" marR="0" lvl="0" indent="0" algn="l"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88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Los carros de golf deben operarse a velocidades entre 5-15 MPH.</a:t>
            </a:r>
            <a:endParaRPr/>
          </a:p>
          <a:p>
            <a:pPr marL="0" marR="0" lvl="0" indent="0" algn="l"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88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Los operadores deben detenerse en "intersecciones ciegas" y luego proceder con precaución</a:t>
            </a:r>
            <a:endParaRPr/>
          </a:p>
          <a:p>
            <a:pPr marL="0" marR="0" lvl="0" indent="0" algn="l"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88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Los carros de golf solo deben operarse dentro de los límites de la propiedad</a:t>
            </a:r>
            <a:endParaRPr/>
          </a:p>
          <a:p>
            <a:pPr marL="0" marR="0" lvl="0" indent="0" algn="l"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88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Los operadores deben mantener los brazos / piernas / pies en el carrito todo el tiempo.</a:t>
            </a:r>
            <a:endParaRPr/>
          </a:p>
          <a:p>
            <a:pPr marL="0" marR="0" lvl="0" indent="0" algn="l"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88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No opere el carro con más de dos pasajeros</a:t>
            </a:r>
            <a:endParaRPr/>
          </a:p>
          <a:p>
            <a:pPr marL="0" marR="0" lvl="0" indent="0" algn="l"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88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No permita que los niños operen los carros</a:t>
            </a:r>
            <a:endParaRPr/>
          </a:p>
          <a:p>
            <a:pPr marL="0" marR="0" lvl="0" indent="0" algn="l"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88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Inspeccione el carro antes de usarlo y asegúrese de que las llantas estén correctamente infladas</a:t>
            </a:r>
            <a:endParaRPr/>
          </a:p>
          <a:p>
            <a:pPr marL="0" marR="0" lvl="0" indent="0" algn="l"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88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El uso de teléfonos celulares está prohibido mientras se opera un carrito de golf</a:t>
            </a:r>
            <a:endParaRPr/>
          </a:p>
          <a:p>
            <a:pPr marL="0" marR="0" lvl="0" indent="0" algn="l"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a:solidFill>
                <a:schemeClr val="dk1"/>
              </a:solidFill>
              <a:latin typeface="Arial"/>
              <a:ea typeface="Arial"/>
              <a:cs typeface="Arial"/>
              <a:sym typeface="Arial"/>
            </a:endParaRPr>
          </a:p>
        </p:txBody>
      </p:sp>
      <p:pic>
        <p:nvPicPr>
          <p:cNvPr id="240" name="Shape 240"/>
          <p:cNvPicPr preferRelativeResize="0"/>
          <p:nvPr/>
        </p:nvPicPr>
        <p:blipFill rotWithShape="1">
          <a:blip r:embed="rId3">
            <a:alphaModFix/>
          </a:blip>
          <a:srcRect/>
          <a:stretch/>
        </p:blipFill>
        <p:spPr>
          <a:xfrm>
            <a:off x="7488237" y="4938712"/>
            <a:ext cx="1655762" cy="1482725"/>
          </a:xfrm>
          <a:prstGeom prst="rect">
            <a:avLst/>
          </a:prstGeom>
          <a:noFill/>
          <a:ln>
            <a:noFill/>
          </a:ln>
        </p:spPr>
      </p:pic>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692150" y="19208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200"/>
              <a:buFont typeface="Arial"/>
              <a:buNone/>
            </a:pPr>
            <a:r>
              <a:rPr lang="en-US" sz="3200" b="0" i="0" u="none" strike="noStrike" cap="none">
                <a:solidFill>
                  <a:schemeClr val="dk2"/>
                </a:solidFill>
                <a:latin typeface="Arial"/>
                <a:ea typeface="Arial"/>
                <a:cs typeface="Arial"/>
                <a:sym typeface="Arial"/>
              </a:rPr>
              <a:t>Técnicas de levantamiento apropiadas</a:t>
            </a:r>
            <a:endParaRPr/>
          </a:p>
        </p:txBody>
      </p:sp>
      <p:sp>
        <p:nvSpPr>
          <p:cNvPr id="246" name="Shape 246"/>
          <p:cNvSpPr txBox="1"/>
          <p:nvPr/>
        </p:nvSpPr>
        <p:spPr>
          <a:xfrm>
            <a:off x="692150" y="736600"/>
            <a:ext cx="8294687" cy="1230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endParaRPr sz="28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a:solidFill>
                  <a:srgbClr val="000000"/>
                </a:solidFill>
                <a:latin typeface="Arial"/>
                <a:ea typeface="Arial"/>
                <a:cs typeface="Arial"/>
                <a:sym typeface="Arial"/>
              </a:rPr>
              <a:t> </a:t>
            </a:r>
            <a:endParaRPr sz="18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pic>
        <p:nvPicPr>
          <p:cNvPr id="247" name="Shape 247" descr="Posture Proper Lifting Technique"/>
          <p:cNvPicPr preferRelativeResize="0"/>
          <p:nvPr/>
        </p:nvPicPr>
        <p:blipFill rotWithShape="1">
          <a:blip r:embed="rId3">
            <a:alphaModFix/>
          </a:blip>
          <a:srcRect t="15215" r="4878" b="2407"/>
          <a:stretch/>
        </p:blipFill>
        <p:spPr>
          <a:xfrm>
            <a:off x="71437" y="1089025"/>
            <a:ext cx="8915400" cy="4702175"/>
          </a:xfrm>
          <a:prstGeom prst="rect">
            <a:avLst/>
          </a:prstGeom>
          <a:noFill/>
          <a:ln w="9525" cap="flat" cmpd="sng">
            <a:solidFill>
              <a:srgbClr val="000000"/>
            </a:solidFill>
            <a:prstDash val="solid"/>
            <a:miter lim="800000"/>
            <a:headEnd type="none" w="sm" len="sm"/>
            <a:tailEnd type="none" w="sm" len="sm"/>
          </a:ln>
        </p:spPr>
      </p:pic>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Levantamiento adecuado</a:t>
            </a:r>
            <a:endParaRPr/>
          </a:p>
        </p:txBody>
      </p:sp>
      <p:sp>
        <p:nvSpPr>
          <p:cNvPr id="253" name="Shape 253"/>
          <p:cNvSpPr txBox="1"/>
          <p:nvPr/>
        </p:nvSpPr>
        <p:spPr>
          <a:xfrm>
            <a:off x="2416175" y="2071687"/>
            <a:ext cx="4572000" cy="25542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a:solidFill>
                  <a:srgbClr val="000000"/>
                </a:solidFill>
                <a:latin typeface="Arial"/>
                <a:ea typeface="Arial"/>
                <a:cs typeface="Arial"/>
                <a:sym typeface="Arial"/>
              </a:rPr>
              <a:t>Los empleados </a:t>
            </a:r>
            <a:r>
              <a:rPr lang="en-US" sz="2000" b="0" i="0" u="none">
                <a:solidFill>
                  <a:srgbClr val="000000"/>
                </a:solidFill>
                <a:latin typeface="Arial"/>
                <a:ea typeface="Arial"/>
                <a:cs typeface="Arial"/>
                <a:sym typeface="Arial"/>
              </a:rPr>
              <a:t>cuyo trabajo requiera levantar más de 50 libras hasta el nivel de la cintura o levantar más de 25 libras por encima del hombro, deben obtener la ayuda de otro miembro del personal o utilizar un dispositivo mecánico provisto por la empresa para realizar el trabajo.</a:t>
            </a:r>
            <a:endParaRPr/>
          </a:p>
        </p:txBody>
      </p:sp>
    </p:spTree>
  </p:cSld>
  <p:clrMapOvr>
    <a:masterClrMapping/>
  </p:clrMapOvr>
  <p:transition>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692150" y="19208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200"/>
              <a:buFont typeface="Arial"/>
              <a:buNone/>
            </a:pPr>
            <a:r>
              <a:rPr lang="en-US" sz="3200" b="0" i="0" u="none" strike="noStrike" cap="none">
                <a:solidFill>
                  <a:schemeClr val="dk2"/>
                </a:solidFill>
                <a:latin typeface="Arial"/>
                <a:ea typeface="Arial"/>
                <a:cs typeface="Arial"/>
                <a:sym typeface="Arial"/>
              </a:rPr>
              <a:t>Seguridad de Escalera</a:t>
            </a:r>
            <a:endParaRPr/>
          </a:p>
        </p:txBody>
      </p:sp>
      <p:sp>
        <p:nvSpPr>
          <p:cNvPr id="259" name="Shape 259"/>
          <p:cNvSpPr txBox="1"/>
          <p:nvPr/>
        </p:nvSpPr>
        <p:spPr>
          <a:xfrm>
            <a:off x="692150" y="736600"/>
            <a:ext cx="8294687" cy="1230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endParaRPr sz="28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a:solidFill>
                  <a:srgbClr val="000000"/>
                </a:solidFill>
                <a:latin typeface="Arial"/>
                <a:ea typeface="Arial"/>
                <a:cs typeface="Arial"/>
                <a:sym typeface="Arial"/>
              </a:rPr>
              <a:t> </a:t>
            </a:r>
            <a:endParaRPr sz="18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0" name="Shape 260"/>
          <p:cNvSpPr txBox="1"/>
          <p:nvPr/>
        </p:nvSpPr>
        <p:spPr>
          <a:xfrm>
            <a:off x="1141412" y="1028700"/>
            <a:ext cx="7845425" cy="403225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1400"/>
              <a:buFont typeface="Noto Sans Symbols"/>
              <a:buNone/>
            </a:pPr>
            <a:endParaRPr sz="1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Noto Sans Symbols"/>
              <a:buNone/>
            </a:pPr>
            <a:endParaRPr sz="1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Noto Sans Symbols"/>
              <a:buNone/>
            </a:pPr>
            <a:endParaRPr sz="1400" b="0" i="0" u="none">
              <a:solidFill>
                <a:schemeClr val="dk1"/>
              </a:solidFill>
              <a:latin typeface="Arial"/>
              <a:ea typeface="Arial"/>
              <a:cs typeface="Arial"/>
              <a:sym typeface="Arial"/>
            </a:endParaRPr>
          </a:p>
          <a:p>
            <a:pPr marL="0" marR="0" lvl="0" indent="-88900" algn="l" rtl="0">
              <a:lnSpc>
                <a:spcPct val="100000"/>
              </a:lnSpc>
              <a:spcBef>
                <a:spcPts val="0"/>
              </a:spcBef>
              <a:spcAft>
                <a:spcPts val="0"/>
              </a:spcAft>
              <a:buClr>
                <a:schemeClr val="dk1"/>
              </a:buClr>
              <a:buSzPts val="1400"/>
              <a:buFont typeface="Noto Sans Symbols"/>
              <a:buChar char="∙"/>
            </a:pPr>
            <a:r>
              <a:rPr lang="en-US" sz="1400" b="0" i="0" u="none">
                <a:solidFill>
                  <a:schemeClr val="dk1"/>
                </a:solidFill>
                <a:latin typeface="Arial"/>
                <a:ea typeface="Arial"/>
                <a:cs typeface="Arial"/>
                <a:sym typeface="Arial"/>
              </a:rPr>
              <a:t>Al subir o bajar una escalera, el escalador debe estar viendo la escalera de frente.</a:t>
            </a:r>
            <a:endParaRPr>
              <a:solidFill>
                <a:schemeClr val="dk1"/>
              </a:solidFill>
            </a:endParaRPr>
          </a:p>
          <a:p>
            <a:pPr marL="0" marR="0" lvl="0" indent="-88900" algn="l" rtl="0">
              <a:lnSpc>
                <a:spcPct val="100000"/>
              </a:lnSpc>
              <a:spcBef>
                <a:spcPts val="0"/>
              </a:spcBef>
              <a:spcAft>
                <a:spcPts val="0"/>
              </a:spcAft>
              <a:buClr>
                <a:schemeClr val="dk1"/>
              </a:buClr>
              <a:buSzPts val="1400"/>
              <a:buFont typeface="Noto Sans Symbols"/>
              <a:buChar char="∙"/>
            </a:pPr>
            <a:r>
              <a:rPr lang="en-US" sz="1400" b="0" i="0" u="none">
                <a:solidFill>
                  <a:schemeClr val="dk1"/>
                </a:solidFill>
                <a:latin typeface="Arial"/>
                <a:ea typeface="Arial"/>
                <a:cs typeface="Arial"/>
                <a:sym typeface="Arial"/>
              </a:rPr>
              <a:t>Las escaleras portátiles están diseñadas como una escalera de trabajo para una persona basada en una carga de 200 libras y se usarán en consecuencia.</a:t>
            </a:r>
            <a:endParaRPr/>
          </a:p>
          <a:p>
            <a:pPr marL="0" marR="0" lvl="0" indent="-88900" algn="just" rtl="0">
              <a:lnSpc>
                <a:spcPct val="100000"/>
              </a:lnSpc>
              <a:spcBef>
                <a:spcPts val="0"/>
              </a:spcBef>
              <a:spcAft>
                <a:spcPts val="0"/>
              </a:spcAft>
              <a:buClr>
                <a:schemeClr val="dk1"/>
              </a:buClr>
              <a:buSzPts val="1400"/>
              <a:buFont typeface="Noto Sans Symbols"/>
              <a:buChar char="∙"/>
            </a:pPr>
            <a:r>
              <a:rPr lang="en-US" sz="1400" b="0" i="0" u="none">
                <a:solidFill>
                  <a:schemeClr val="dk1"/>
                </a:solidFill>
                <a:latin typeface="Arial"/>
                <a:ea typeface="Arial"/>
                <a:cs typeface="Arial"/>
                <a:sym typeface="Arial"/>
              </a:rPr>
              <a:t>La escalera estará colocada de manera que evite deslizarse, o se sujetará o se mantendrá en posición.</a:t>
            </a:r>
            <a:endParaRPr/>
          </a:p>
          <a:p>
            <a:pPr marL="0" marR="0" lvl="0" indent="-88900" algn="just" rtl="0">
              <a:lnSpc>
                <a:spcPct val="100000"/>
              </a:lnSpc>
              <a:spcBef>
                <a:spcPts val="0"/>
              </a:spcBef>
              <a:spcAft>
                <a:spcPts val="0"/>
              </a:spcAft>
              <a:buClr>
                <a:schemeClr val="dk1"/>
              </a:buClr>
              <a:buSzPts val="1400"/>
              <a:buFont typeface="Noto Sans Symbols"/>
              <a:buChar char="∙"/>
            </a:pPr>
            <a:r>
              <a:rPr lang="en-US" sz="1400" b="0" i="0" u="none">
                <a:solidFill>
                  <a:schemeClr val="dk1"/>
                </a:solidFill>
                <a:latin typeface="Arial"/>
                <a:ea typeface="Arial"/>
                <a:cs typeface="Arial"/>
                <a:sym typeface="Arial"/>
              </a:rPr>
              <a:t>La sección de la base de la escalera debe colocarse con una base segura.</a:t>
            </a:r>
            <a:endParaRPr/>
          </a:p>
          <a:p>
            <a:pPr marL="0" marR="0" lvl="0" indent="-88900" algn="just" rtl="0">
              <a:lnSpc>
                <a:spcPct val="100000"/>
              </a:lnSpc>
              <a:spcBef>
                <a:spcPts val="0"/>
              </a:spcBef>
              <a:spcAft>
                <a:spcPts val="0"/>
              </a:spcAft>
              <a:buClr>
                <a:schemeClr val="dk1"/>
              </a:buClr>
              <a:buSzPts val="1400"/>
              <a:buFont typeface="Noto Sans Symbols"/>
              <a:buChar char="∙"/>
            </a:pPr>
            <a:r>
              <a:rPr lang="en-US" sz="1400" b="0" i="0" u="none">
                <a:solidFill>
                  <a:schemeClr val="dk1"/>
                </a:solidFill>
                <a:latin typeface="Arial"/>
                <a:ea typeface="Arial"/>
                <a:cs typeface="Arial"/>
                <a:sym typeface="Arial"/>
              </a:rPr>
              <a:t>En las escaleras de extensión de dos secciones, la superposición mínima para las dos secciones en uso será de acuerdo con las especificaciones de OSHA, que son tres escalones.</a:t>
            </a:r>
            <a:endParaRPr/>
          </a:p>
          <a:p>
            <a:pPr marL="0" marR="0" lvl="0" indent="-88900" algn="just" rtl="0">
              <a:lnSpc>
                <a:spcPct val="100000"/>
              </a:lnSpc>
              <a:spcBef>
                <a:spcPts val="0"/>
              </a:spcBef>
              <a:spcAft>
                <a:spcPts val="0"/>
              </a:spcAft>
              <a:buClr>
                <a:schemeClr val="dk1"/>
              </a:buClr>
              <a:buSzPts val="1400"/>
              <a:buFont typeface="Noto Sans Symbols"/>
              <a:buChar char="∙"/>
            </a:pPr>
            <a:r>
              <a:rPr lang="en-US" sz="1400" b="0" i="0" u="none">
                <a:solidFill>
                  <a:schemeClr val="dk1"/>
                </a:solidFill>
                <a:latin typeface="Arial"/>
                <a:ea typeface="Arial"/>
                <a:cs typeface="Arial"/>
                <a:sym typeface="Arial"/>
              </a:rPr>
              <a:t>La parte superior de las escaleras de extensión se extenderá más allá del área de aterrizaje en 3 pies.</a:t>
            </a:r>
            <a:endParaRPr/>
          </a:p>
          <a:p>
            <a:pPr marL="0" marR="0" lvl="0" indent="-88900" algn="just" rtl="0">
              <a:lnSpc>
                <a:spcPct val="100000"/>
              </a:lnSpc>
              <a:spcBef>
                <a:spcPts val="0"/>
              </a:spcBef>
              <a:spcAft>
                <a:spcPts val="0"/>
              </a:spcAft>
              <a:buClr>
                <a:schemeClr val="dk1"/>
              </a:buClr>
              <a:buSzPts val="1400"/>
              <a:buFont typeface="Noto Sans Symbols"/>
              <a:buChar char="∙"/>
            </a:pPr>
            <a:r>
              <a:rPr lang="en-US" sz="1400" b="0" i="0" u="none">
                <a:solidFill>
                  <a:schemeClr val="dk1"/>
                </a:solidFill>
                <a:latin typeface="Arial"/>
                <a:ea typeface="Arial"/>
                <a:cs typeface="Arial"/>
                <a:sym typeface="Arial"/>
              </a:rPr>
              <a:t>Las escaleras de peldaño portátiles con rieles reforzados se usarán solo con el refuerzo metálico en la parte inferior.</a:t>
            </a:r>
            <a:endParaRPr/>
          </a:p>
          <a:p>
            <a:pPr marL="0" marR="0" lvl="0" indent="-88900" algn="just" rtl="0">
              <a:lnSpc>
                <a:spcPct val="100000"/>
              </a:lnSpc>
              <a:spcBef>
                <a:spcPts val="0"/>
              </a:spcBef>
              <a:spcAft>
                <a:spcPts val="0"/>
              </a:spcAft>
              <a:buClr>
                <a:schemeClr val="dk1"/>
              </a:buClr>
              <a:buSzPts val="1400"/>
              <a:buFont typeface="Noto Sans Symbols"/>
              <a:buChar char="∙"/>
            </a:pPr>
            <a:r>
              <a:rPr lang="en-US" sz="1400" b="0" i="0" u="none">
                <a:solidFill>
                  <a:schemeClr val="dk1"/>
                </a:solidFill>
                <a:latin typeface="Arial"/>
                <a:ea typeface="Arial"/>
                <a:cs typeface="Arial"/>
                <a:sym typeface="Arial"/>
              </a:rPr>
              <a:t>Los arriostramientos en las patas traseras de las escaleras de mano están diseñados únicamente para aumentar la estabilidad y no para escalar.</a:t>
            </a:r>
            <a:endParaRPr/>
          </a:p>
        </p:txBody>
      </p:sp>
      <p:pic>
        <p:nvPicPr>
          <p:cNvPr id="261" name="Shape 261"/>
          <p:cNvPicPr preferRelativeResize="0"/>
          <p:nvPr/>
        </p:nvPicPr>
        <p:blipFill rotWithShape="1">
          <a:blip r:embed="rId3">
            <a:alphaModFix/>
          </a:blip>
          <a:srcRect/>
          <a:stretch/>
        </p:blipFill>
        <p:spPr>
          <a:xfrm>
            <a:off x="914400" y="133350"/>
            <a:ext cx="1863725" cy="1201737"/>
          </a:xfrm>
          <a:prstGeom prst="rect">
            <a:avLst/>
          </a:prstGeom>
          <a:noFill/>
          <a:ln>
            <a:noFill/>
          </a:ln>
        </p:spPr>
      </p:pic>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692150" y="19208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200"/>
              <a:buFont typeface="Arial"/>
              <a:buNone/>
            </a:pPr>
            <a:r>
              <a:rPr lang="en-US" sz="3200" b="0" i="0" u="none" strike="noStrike" cap="none">
                <a:solidFill>
                  <a:schemeClr val="dk2"/>
                </a:solidFill>
                <a:latin typeface="Arial"/>
                <a:ea typeface="Arial"/>
                <a:cs typeface="Arial"/>
                <a:sym typeface="Arial"/>
              </a:rPr>
              <a:t>Seguridad de Escalera – Continuado</a:t>
            </a:r>
            <a:endParaRPr/>
          </a:p>
        </p:txBody>
      </p:sp>
      <p:sp>
        <p:nvSpPr>
          <p:cNvPr id="267" name="Shape 267"/>
          <p:cNvSpPr txBox="1"/>
          <p:nvPr/>
        </p:nvSpPr>
        <p:spPr>
          <a:xfrm>
            <a:off x="692150" y="736600"/>
            <a:ext cx="8294687" cy="1230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endParaRPr sz="28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a:solidFill>
                  <a:srgbClr val="000000"/>
                </a:solidFill>
                <a:latin typeface="Arial"/>
                <a:ea typeface="Arial"/>
                <a:cs typeface="Arial"/>
                <a:sym typeface="Arial"/>
              </a:rPr>
              <a:t> </a:t>
            </a:r>
            <a:endParaRPr sz="18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8" name="Shape 268"/>
          <p:cNvSpPr txBox="1"/>
          <p:nvPr/>
        </p:nvSpPr>
        <p:spPr>
          <a:xfrm>
            <a:off x="1141412" y="1028700"/>
            <a:ext cx="7845425" cy="43084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1400"/>
              <a:buFont typeface="Arial"/>
              <a:buNone/>
            </a:pPr>
            <a:r>
              <a:rPr lang="en-US" sz="1400" b="1" i="0" u="sng">
                <a:solidFill>
                  <a:schemeClr val="dk1"/>
                </a:solidFill>
                <a:latin typeface="Arial"/>
                <a:ea typeface="Arial"/>
                <a:cs typeface="Arial"/>
                <a:sym typeface="Arial"/>
              </a:rPr>
              <a:t>Las escaleras </a:t>
            </a:r>
            <a:r>
              <a:rPr lang="en-US" sz="1400" b="1" i="0" u="sng">
                <a:solidFill>
                  <a:srgbClr val="FF0000"/>
                </a:solidFill>
                <a:latin typeface="Arial"/>
                <a:ea typeface="Arial"/>
                <a:cs typeface="Arial"/>
                <a:sym typeface="Arial"/>
              </a:rPr>
              <a:t>NO</a:t>
            </a:r>
            <a:r>
              <a:rPr lang="en-US" sz="1400" b="1" i="0" u="sng">
                <a:solidFill>
                  <a:schemeClr val="dk1"/>
                </a:solidFill>
                <a:latin typeface="Arial"/>
                <a:ea typeface="Arial"/>
                <a:cs typeface="Arial"/>
                <a:sym typeface="Arial"/>
              </a:rPr>
              <a:t> serán:</a:t>
            </a:r>
            <a:endParaRPr/>
          </a:p>
          <a:p>
            <a:pPr marL="0" marR="0" lvl="0" indent="0" algn="l"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 </a:t>
            </a:r>
            <a:endParaRPr sz="1400" b="0" i="0" u="none">
              <a:solidFill>
                <a:schemeClr val="dk1"/>
              </a:solidFill>
              <a:latin typeface="Arial"/>
              <a:ea typeface="Arial"/>
              <a:cs typeface="Arial"/>
              <a:sym typeface="Arial"/>
            </a:endParaRPr>
          </a:p>
          <a:p>
            <a:pPr marL="0" marR="0" lvl="0" indent="-88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Usado en una posición horizontal como plataformas, pistas o andamios.</a:t>
            </a:r>
            <a:endParaRPr/>
          </a:p>
          <a:p>
            <a:pPr marL="0" marR="0" lvl="0" indent="-88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Colocado en frente de las aberturas de las puertas a menos que la puerta esté bloqueada abierta, bloqueada o protegida.</a:t>
            </a:r>
            <a:endParaRPr/>
          </a:p>
          <a:p>
            <a:pPr marL="0" marR="0" lvl="0" indent="-88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Colocado en cajas, barriles u otras bases inestables para obtener altura adicional.</a:t>
            </a:r>
            <a:endParaRPr/>
          </a:p>
          <a:p>
            <a:pPr marL="0" marR="0" lvl="0" indent="-88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Atado o abrochado para proporcionar secciones más largas. Deben estar equipados con el</a:t>
            </a:r>
            <a:endParaRPr/>
          </a:p>
          <a:p>
            <a:pPr marL="0" marR="0" lvl="0" indent="0" algn="l"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accesorios de hardware necesarios si el fabricante aprueba usos extendidos.</a:t>
            </a:r>
            <a:endParaRPr/>
          </a:p>
          <a:p>
            <a:pPr marL="0" marR="0" lvl="0" indent="-88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Se usa como soporte, patín, barra o poste de ginebra, pasarela, o para otros usos distintos de aquellos para los que fueron diseñados, a menos que el fabricante lo haya recomendado específicamente.</a:t>
            </a:r>
            <a:endParaRPr/>
          </a:p>
          <a:p>
            <a:pPr marL="0" marR="0" lvl="0" indent="-88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Las escaleras no deben ser utilizadas por más de un empleado a la vez.</a:t>
            </a:r>
            <a:endParaRPr/>
          </a:p>
          <a:p>
            <a:pPr marL="0" marR="0" lvl="0" indent="-88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Escaleras con peldaños rotos o faltantes, peldaños, tacos, rieles laterales rotos u otras fallas</a:t>
            </a:r>
            <a:endParaRPr/>
          </a:p>
          <a:p>
            <a:pPr marL="0" marR="0" lvl="0" indent="0" algn="l"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el equipo debe etiquetarse y ponerse fuera de servicio.</a:t>
            </a:r>
            <a:endParaRPr/>
          </a:p>
          <a:p>
            <a:pPr marL="0" marR="0" lvl="0" indent="-88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Las reparaciones improvisadas no pueden hacerse.</a:t>
            </a:r>
            <a:endParaRPr/>
          </a:p>
          <a:p>
            <a:pPr marL="0" marR="0" lvl="0" indent="-88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Las tapas de los tipos comunes de escaleras de tijera no se usarán como pasos.</a:t>
            </a:r>
            <a:endParaRPr/>
          </a:p>
          <a:p>
            <a:pPr marL="0" marR="0" lvl="0" indent="0" algn="l"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a:solidFill>
                <a:schemeClr val="dk1"/>
              </a:solidFill>
              <a:latin typeface="Arial"/>
              <a:ea typeface="Arial"/>
              <a:cs typeface="Arial"/>
              <a:sym typeface="Arial"/>
            </a:endParaRPr>
          </a:p>
        </p:txBody>
      </p:sp>
    </p:spTree>
  </p:cSld>
  <p:clrMapOvr>
    <a:masterClrMapping/>
  </p:clrMapOvr>
  <p:transition>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501650" y="26987"/>
            <a:ext cx="8229600" cy="863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200"/>
              <a:buFont typeface="Arial"/>
              <a:buNone/>
            </a:pPr>
            <a:r>
              <a:rPr lang="en-US" sz="3200" b="1" i="0" u="none" strike="noStrike" cap="none">
                <a:solidFill>
                  <a:schemeClr val="dk2"/>
                </a:solidFill>
                <a:latin typeface="Arial"/>
                <a:ea typeface="Arial"/>
                <a:cs typeface="Arial"/>
                <a:sym typeface="Arial"/>
              </a:rPr>
              <a:t>Violencia en el trabajo</a:t>
            </a:r>
            <a:endParaRPr/>
          </a:p>
        </p:txBody>
      </p:sp>
      <p:sp>
        <p:nvSpPr>
          <p:cNvPr id="274" name="Shape 274"/>
          <p:cNvSpPr txBox="1">
            <a:spLocks noGrp="1"/>
          </p:cNvSpPr>
          <p:nvPr>
            <p:ph type="body" idx="1"/>
          </p:nvPr>
        </p:nvSpPr>
        <p:spPr>
          <a:xfrm>
            <a:off x="941387" y="868362"/>
            <a:ext cx="7756525" cy="48815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Century Golf no tolera ningún tipo de violencia en el lugar de trabajo cometida por o en contra de los empleados. Los empleados tienen prohibido hacer amenazas o participar en actividades violentas. Esta lista de comportamientos proporciona ejemplos de la conducta que está prohibida:</a:t>
            </a:r>
            <a:endParaRPr/>
          </a:p>
          <a:p>
            <a:pPr marL="0" marR="0" lvl="0" indent="0" algn="l"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1143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Causar lesiones físicas a otra persona</a:t>
            </a:r>
            <a:endParaRPr/>
          </a:p>
          <a:p>
            <a:pPr marL="0" marR="0" lvl="0" indent="-1143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Hacer comentarios amenazantes</a:t>
            </a:r>
            <a:endParaRPr/>
          </a:p>
          <a:p>
            <a:pPr marL="0" marR="0" lvl="0" indent="-1143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Mostrar comportamiento agresivo o hostil que crea un temor razonable de lastimar a otra persona</a:t>
            </a:r>
            <a:endParaRPr/>
          </a:p>
          <a:p>
            <a:pPr marL="0" marR="0" lvl="0" indent="-1143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Dañar intencionalmente la propiedad del empleador o la propiedad de otros</a:t>
            </a:r>
            <a:endParaRPr/>
          </a:p>
          <a:p>
            <a:pPr marL="0" marR="0" lvl="0" indent="-1143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Poseer un arma mientras está en propiedad de la compañía o mientras está en el negocio de la compañía</a:t>
            </a:r>
            <a:endParaRPr/>
          </a:p>
          <a:p>
            <a:pPr marL="0" marR="0" lvl="0" indent="-1143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Cometer actos motivados por, o relacionados con, el acoso sexual o la violencia doméstica</a:t>
            </a:r>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342900" marR="0" lvl="0" indent="-215900" algn="l" rtl="0">
              <a:spcBef>
                <a:spcPts val="4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2270125" y="1490662"/>
            <a:ext cx="6688137" cy="39100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Reuniones mensuales de seguridad</a:t>
            </a:r>
            <a:endParaRPr/>
          </a:p>
          <a:p>
            <a:pPr marL="0" marR="0" lvl="0" indent="0" algn="ctr" rtl="0">
              <a:lnSpc>
                <a:spcPct val="100000"/>
              </a:lnSpc>
              <a:spcBef>
                <a:spcPts val="0"/>
              </a:spcBef>
              <a:spcAft>
                <a:spcPts val="0"/>
              </a:spcAft>
              <a:buClr>
                <a:schemeClr val="dk1"/>
              </a:buClr>
              <a:buSzPts val="2800"/>
              <a:buFont typeface="Arial"/>
              <a:buNone/>
            </a:pP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Times New Roman"/>
                <a:ea typeface="Times New Roman"/>
                <a:cs typeface="Times New Roman"/>
                <a:sym typeface="Times New Roman"/>
              </a:rPr>
              <a:t>•</a:t>
            </a:r>
            <a:r>
              <a:rPr lang="en-US" sz="1600" b="0" i="0" u="none" strike="noStrike" cap="none">
                <a:solidFill>
                  <a:schemeClr val="dk1"/>
                </a:solidFill>
                <a:latin typeface="Arial"/>
                <a:ea typeface="Arial"/>
                <a:cs typeface="Arial"/>
                <a:sym typeface="Arial"/>
              </a:rPr>
              <a:t>Cada Club / Curso llevará a cabo reuniones mensuales de capacitación de seguridad en qué asistencia es obligatoria</a:t>
            </a:r>
            <a:r>
              <a:rPr lang="en-US" sz="16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
            </a:r>
            <a:br>
              <a:rPr lang="en-US" sz="1600" b="0" i="0" u="none" strike="noStrike" cap="none">
                <a:solidFill>
                  <a:schemeClr val="dk1"/>
                </a:solidFill>
                <a:latin typeface="Arial"/>
                <a:ea typeface="Arial"/>
                <a:cs typeface="Arial"/>
                <a:sym typeface="Arial"/>
              </a:rPr>
            </a:br>
            <a:r>
              <a:rPr lang="en-US" sz="1600" b="0" i="0" u="none" strike="noStrike" cap="none">
                <a:solidFill>
                  <a:schemeClr val="dk1"/>
                </a:solidFill>
                <a:latin typeface="Arial"/>
                <a:ea typeface="Arial"/>
                <a:cs typeface="Arial"/>
                <a:sym typeface="Arial"/>
              </a:rPr>
              <a:t>• Se requiere documentación de las reuniones de seguridad y asistencia</a:t>
            </a:r>
            <a:endParaRPr/>
          </a:p>
          <a:p>
            <a:pPr marL="0" marR="0" lvl="0" indent="0" algn="l" rtl="0">
              <a:lnSpc>
                <a:spcPct val="100000"/>
              </a:lnSpc>
              <a:spcBef>
                <a:spcPts val="0"/>
              </a:spcBef>
              <a:spcAft>
                <a:spcPts val="0"/>
              </a:spcAft>
              <a:buClr>
                <a:schemeClr val="dk1"/>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Times New Roman"/>
                <a:ea typeface="Times New Roman"/>
                <a:cs typeface="Times New Roman"/>
                <a:sym typeface="Times New Roman"/>
              </a:rPr>
              <a:t>•</a:t>
            </a:r>
            <a:r>
              <a:rPr lang="en-US" sz="1600" b="0" i="0" u="none" strike="noStrike" cap="none">
                <a:solidFill>
                  <a:srgbClr val="000000"/>
                </a:solidFill>
                <a:latin typeface="Arial"/>
                <a:ea typeface="Arial"/>
                <a:cs typeface="Arial"/>
                <a:sym typeface="Arial"/>
              </a:rPr>
              <a:t> Las reuniones de seguridad brindarán a los empleados la oportunidad de discutir y revisar los peligros, condiciones insalubres y trabajo inseguro prácticas. Las reuniones también son una forma de lograr que los empleados participación en nuestros esfuerzos de seguridad. Cualquier sugerencia para mejorar el  programa de seguridad también debe ser discutido durante la reunión.</a:t>
            </a:r>
            <a:endParaRPr/>
          </a:p>
        </p:txBody>
      </p:sp>
      <p:pic>
        <p:nvPicPr>
          <p:cNvPr id="107" name="Shape 107"/>
          <p:cNvPicPr preferRelativeResize="0"/>
          <p:nvPr/>
        </p:nvPicPr>
        <p:blipFill rotWithShape="1">
          <a:blip r:embed="rId3">
            <a:alphaModFix/>
          </a:blip>
          <a:srcRect/>
          <a:stretch/>
        </p:blipFill>
        <p:spPr>
          <a:xfrm>
            <a:off x="658812" y="0"/>
            <a:ext cx="2122487" cy="1903412"/>
          </a:xfrm>
          <a:prstGeom prst="rect">
            <a:avLst/>
          </a:prstGeom>
          <a:noFill/>
          <a:ln>
            <a:noFill/>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635000" y="274637"/>
            <a:ext cx="8277225"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2800"/>
              <a:buFont typeface="Arial"/>
              <a:buNone/>
            </a:pPr>
            <a:r>
              <a:rPr lang="en-US" sz="2800" b="1" i="0" u="none" strike="noStrike" cap="none">
                <a:solidFill>
                  <a:schemeClr val="dk2"/>
                </a:solidFill>
                <a:latin typeface="Arial"/>
                <a:ea typeface="Arial"/>
                <a:cs typeface="Arial"/>
                <a:sym typeface="Arial"/>
              </a:rPr>
              <a:t/>
            </a:r>
            <a:br>
              <a:rPr lang="en-US" sz="2800" b="1" i="0" u="none" strike="noStrike" cap="none">
                <a:solidFill>
                  <a:schemeClr val="dk2"/>
                </a:solidFill>
                <a:latin typeface="Arial"/>
                <a:ea typeface="Arial"/>
                <a:cs typeface="Arial"/>
                <a:sym typeface="Arial"/>
              </a:rPr>
            </a:br>
            <a:r>
              <a:rPr lang="en-US" sz="2800" b="1" i="0" u="none" strike="noStrike" cap="none">
                <a:solidFill>
                  <a:schemeClr val="dk2"/>
                </a:solidFill>
                <a:latin typeface="Arial"/>
                <a:ea typeface="Arial"/>
                <a:cs typeface="Arial"/>
                <a:sym typeface="Arial"/>
              </a:rPr>
              <a:t>Procedimientos para informar lesiones y accidentes </a:t>
            </a:r>
            <a:br>
              <a:rPr lang="en-US" sz="2800" b="1" i="0" u="none" strike="noStrike" cap="none">
                <a:solidFill>
                  <a:schemeClr val="dk2"/>
                </a:solidFill>
                <a:latin typeface="Arial"/>
                <a:ea typeface="Arial"/>
                <a:cs typeface="Arial"/>
                <a:sym typeface="Arial"/>
              </a:rPr>
            </a:br>
            <a:endParaRPr/>
          </a:p>
        </p:txBody>
      </p:sp>
      <p:sp>
        <p:nvSpPr>
          <p:cNvPr id="114" name="Shape 114"/>
          <p:cNvSpPr txBox="1">
            <a:spLocks noGrp="1"/>
          </p:cNvSpPr>
          <p:nvPr>
            <p:ph type="body" idx="1"/>
          </p:nvPr>
        </p:nvSpPr>
        <p:spPr>
          <a:xfrm>
            <a:off x="949325" y="1365250"/>
            <a:ext cx="7856537" cy="4319587"/>
          </a:xfrm>
          <a:prstGeom prst="rect">
            <a:avLst/>
          </a:prstGeom>
          <a:noFill/>
          <a:ln>
            <a:noFill/>
          </a:ln>
        </p:spPr>
        <p:txBody>
          <a:bodyPr spcFirstLastPara="1" wrap="square" lIns="91425" tIns="45700" rIns="91425" bIns="45700" anchor="t" anchorCtr="0">
            <a:noAutofit/>
          </a:bodyPr>
          <a:lstStyle/>
          <a:p>
            <a:pPr marL="342900" marR="0" lvl="0" indent="-215900" algn="l" rtl="0">
              <a:lnSpc>
                <a:spcPct val="100000"/>
              </a:lnSpc>
              <a:spcBef>
                <a:spcPts val="0"/>
              </a:spcBef>
              <a:spcAft>
                <a:spcPts val="0"/>
              </a:spcAft>
              <a:buClr>
                <a:schemeClr val="dk1"/>
              </a:buClr>
              <a:buSzPts val="2000"/>
              <a:buFont typeface="Arial"/>
              <a:buNone/>
            </a:pPr>
            <a:endParaRPr sz="2000" b="1" i="0" u="sng" strike="noStrike" cap="none">
              <a:solidFill>
                <a:srgbClr val="92D050"/>
              </a:solidFill>
              <a:latin typeface="Arial"/>
              <a:ea typeface="Arial"/>
              <a:cs typeface="Arial"/>
              <a:sym typeface="Arial"/>
            </a:endParaRPr>
          </a:p>
          <a:p>
            <a:pPr marL="342900" marR="0" lvl="0" indent="-342900" algn="l" rtl="0">
              <a:lnSpc>
                <a:spcPct val="100000"/>
              </a:lnSpc>
              <a:spcBef>
                <a:spcPts val="400"/>
              </a:spcBef>
              <a:spcAft>
                <a:spcPts val="0"/>
              </a:spcAft>
              <a:buClr>
                <a:srgbClr val="92D050"/>
              </a:buClr>
              <a:buSzPts val="2000"/>
              <a:buFont typeface="Arial"/>
              <a:buChar char="•"/>
            </a:pPr>
            <a:r>
              <a:rPr lang="en-US" sz="2000" b="1" i="0" u="sng" strike="noStrike" cap="none">
                <a:solidFill>
                  <a:srgbClr val="92D050"/>
                </a:solidFill>
                <a:latin typeface="Arial"/>
                <a:ea typeface="Arial"/>
                <a:cs typeface="Arial"/>
                <a:sym typeface="Arial"/>
              </a:rPr>
              <a:t>TODOS </a:t>
            </a:r>
            <a:r>
              <a:rPr lang="en-US" sz="2000" b="0" i="0" u="none" strike="noStrike" cap="none">
                <a:solidFill>
                  <a:schemeClr val="dk1"/>
                </a:solidFill>
                <a:latin typeface="Arial"/>
                <a:ea typeface="Arial"/>
                <a:cs typeface="Arial"/>
                <a:sym typeface="Arial"/>
              </a:rPr>
              <a:t>los incidentes (Empleados y Terceros) deben ser reportados inmediatamente a su Supervisor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strike="noStrike" cap="none">
                <a:solidFill>
                  <a:schemeClr val="dk1"/>
                </a:solidFill>
                <a:latin typeface="Arial"/>
                <a:ea typeface="Arial"/>
                <a:cs typeface="Arial"/>
                <a:sym typeface="Arial"/>
              </a:rPr>
              <a:t>Si se requiere cuidado de emergencia, llame al 911</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Los supervisores deben llamar el incidente a la línea directa de inmediato o tan pronto como sea posible: </a:t>
            </a:r>
            <a:r>
              <a:rPr lang="en-US" sz="2000" b="1" i="0" u="sng" strike="noStrike" cap="none">
                <a:solidFill>
                  <a:srgbClr val="92D050"/>
                </a:solidFill>
                <a:latin typeface="Arial"/>
                <a:ea typeface="Arial"/>
                <a:cs typeface="Arial"/>
                <a:sym typeface="Arial"/>
              </a:rPr>
              <a:t>855-755-PUTT (7888) </a:t>
            </a:r>
            <a:endParaRPr sz="2000" b="1" i="0" u="sng" strike="noStrike" cap="none">
              <a:solidFill>
                <a:schemeClr val="dk1"/>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strike="noStrike" cap="none">
                <a:solidFill>
                  <a:schemeClr val="dk1"/>
                </a:solidFill>
                <a:latin typeface="Arial"/>
                <a:ea typeface="Arial"/>
                <a:cs typeface="Arial"/>
                <a:sym typeface="Arial"/>
              </a:rPr>
              <a:t>Es crucial que las reclamaciones se informan inmediatamente.</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342900" marR="0" lvl="0" indent="-342900" algn="r" rtl="0">
              <a:lnSpc>
                <a:spcPct val="100000"/>
              </a:lnSpc>
              <a:spcBef>
                <a:spcPts val="400"/>
              </a:spcBef>
              <a:spcAft>
                <a:spcPts val="0"/>
              </a:spcAft>
              <a:buClr>
                <a:schemeClr val="dk1"/>
              </a:buClr>
              <a:buSzPts val="2000"/>
              <a:buFont typeface="Arial"/>
              <a:buNone/>
            </a:pPr>
            <a:r>
              <a:rPr lang="en-US" sz="2000" b="1" i="1" u="none" strike="noStrike" cap="none">
                <a:solidFill>
                  <a:schemeClr val="dk1"/>
                </a:solidFill>
                <a:latin typeface="Arial"/>
                <a:ea typeface="Arial"/>
                <a:cs typeface="Arial"/>
                <a:sym typeface="Arial"/>
              </a:rPr>
              <a:t>“La seguridad no ocurre por accidente”</a:t>
            </a:r>
            <a:endParaRPr/>
          </a:p>
          <a:p>
            <a:pPr marL="342900" marR="0" lvl="0" indent="-342900" algn="r" rtl="0">
              <a:lnSpc>
                <a:spcPct val="100000"/>
              </a:lnSpc>
              <a:spcBef>
                <a:spcPts val="400"/>
              </a:spcBef>
              <a:spcAft>
                <a:spcPts val="0"/>
              </a:spcAft>
              <a:buClr>
                <a:schemeClr val="dk1"/>
              </a:buClr>
              <a:buSzPts val="2000"/>
              <a:buFont typeface="Arial"/>
              <a:buNone/>
            </a:pPr>
            <a:r>
              <a:rPr lang="en-US" sz="2000" b="1" i="1" u="none" strike="noStrike" cap="none">
                <a:solidFill>
                  <a:schemeClr val="dk1"/>
                </a:solidFill>
                <a:latin typeface="Arial"/>
                <a:ea typeface="Arial"/>
                <a:cs typeface="Arial"/>
                <a:sym typeface="Arial"/>
              </a:rPr>
              <a:t>Autor desconocido</a:t>
            </a:r>
            <a:endParaRPr/>
          </a:p>
          <a:p>
            <a:pPr marL="342900" marR="0" lvl="0" indent="-342900" algn="r" rtl="0">
              <a:lnSpc>
                <a:spcPct val="100000"/>
              </a:lnSpc>
              <a:spcBef>
                <a:spcPts val="400"/>
              </a:spcBef>
              <a:spcAft>
                <a:spcPts val="0"/>
              </a:spcAft>
              <a:buClr>
                <a:schemeClr val="dk1"/>
              </a:buClr>
              <a:buSzPts val="2000"/>
              <a:buFont typeface="Arial"/>
              <a:buNone/>
            </a:pPr>
            <a:r>
              <a:rPr lang="en-US" sz="2000" b="1" i="1" u="none" strike="noStrike" cap="none">
                <a:solidFill>
                  <a:schemeClr val="dk1"/>
                </a:solidFill>
                <a:latin typeface="Arial"/>
                <a:ea typeface="Arial"/>
                <a:cs typeface="Arial"/>
                <a:sym typeface="Arial"/>
              </a:rPr>
              <a:t/>
            </a:r>
            <a:br>
              <a:rPr lang="en-US" sz="2000" b="1" i="1" u="none" strike="noStrike" cap="none">
                <a:solidFill>
                  <a:schemeClr val="dk1"/>
                </a:solidFill>
                <a:latin typeface="Arial"/>
                <a:ea typeface="Arial"/>
                <a:cs typeface="Arial"/>
                <a:sym typeface="Arial"/>
              </a:rPr>
            </a:br>
            <a:endParaRPr/>
          </a:p>
        </p:txBody>
      </p:sp>
      <p:pic>
        <p:nvPicPr>
          <p:cNvPr id="115" name="Shape 115"/>
          <p:cNvPicPr preferRelativeResize="0"/>
          <p:nvPr/>
        </p:nvPicPr>
        <p:blipFill rotWithShape="1">
          <a:blip r:embed="rId3">
            <a:alphaModFix/>
          </a:blip>
          <a:srcRect/>
          <a:stretch/>
        </p:blipFill>
        <p:spPr>
          <a:xfrm>
            <a:off x="2581275" y="4179887"/>
            <a:ext cx="1119187" cy="1119187"/>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635000" y="274637"/>
            <a:ext cx="8277225"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2800"/>
              <a:buFont typeface="Arial"/>
              <a:buNone/>
            </a:pPr>
            <a:r>
              <a:rPr lang="en-US" sz="2800" b="1" i="0" u="none" strike="noStrike" cap="none">
                <a:solidFill>
                  <a:schemeClr val="dk2"/>
                </a:solidFill>
                <a:latin typeface="Arial"/>
                <a:ea typeface="Arial"/>
                <a:cs typeface="Arial"/>
                <a:sym typeface="Arial"/>
              </a:rPr>
              <a:t/>
            </a:r>
            <a:br>
              <a:rPr lang="en-US" sz="2800" b="1" i="0" u="none" strike="noStrike" cap="none">
                <a:solidFill>
                  <a:schemeClr val="dk2"/>
                </a:solidFill>
                <a:latin typeface="Arial"/>
                <a:ea typeface="Arial"/>
                <a:cs typeface="Arial"/>
                <a:sym typeface="Arial"/>
              </a:rPr>
            </a:br>
            <a:r>
              <a:rPr lang="en-US" sz="2800" b="1" i="0" u="none" strike="noStrike" cap="none">
                <a:solidFill>
                  <a:schemeClr val="dk2"/>
                </a:solidFill>
                <a:latin typeface="Arial"/>
                <a:ea typeface="Arial"/>
                <a:cs typeface="Arial"/>
                <a:sym typeface="Arial"/>
              </a:rPr>
              <a:t> Procedimientos para informar lesiones y accidentes </a:t>
            </a:r>
            <a:br>
              <a:rPr lang="en-US" sz="2800" b="1" i="0" u="none" strike="noStrike" cap="none">
                <a:solidFill>
                  <a:schemeClr val="dk2"/>
                </a:solidFill>
                <a:latin typeface="Arial"/>
                <a:ea typeface="Arial"/>
                <a:cs typeface="Arial"/>
                <a:sym typeface="Arial"/>
              </a:rPr>
            </a:br>
            <a:endParaRPr/>
          </a:p>
        </p:txBody>
      </p:sp>
      <p:sp>
        <p:nvSpPr>
          <p:cNvPr id="122" name="Shape 122"/>
          <p:cNvSpPr txBox="1">
            <a:spLocks noGrp="1"/>
          </p:cNvSpPr>
          <p:nvPr>
            <p:ph type="body" idx="1"/>
          </p:nvPr>
        </p:nvSpPr>
        <p:spPr>
          <a:xfrm>
            <a:off x="1055687" y="1382712"/>
            <a:ext cx="7856537" cy="43195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D050"/>
              </a:buClr>
              <a:buSzPts val="2000"/>
              <a:buFont typeface="Arial"/>
              <a:buNone/>
            </a:pPr>
            <a:r>
              <a:rPr lang="en-US" sz="2000" b="1" i="0" u="sng" strike="noStrike" cap="none">
                <a:solidFill>
                  <a:srgbClr val="92D050"/>
                </a:solidFill>
                <a:latin typeface="Arial"/>
                <a:ea typeface="Arial"/>
                <a:cs typeface="Arial"/>
                <a:sym typeface="Arial"/>
              </a:rPr>
              <a:t>Incidentes de empleados</a:t>
            </a:r>
            <a:endParaRPr/>
          </a:p>
          <a:p>
            <a:pPr marL="0" marR="0" lvl="0" indent="-12700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Si se requiere atención médica más allá de los primeros auxilios en el lugar, los empleados deben ir a la instalación médica designada</a:t>
            </a:r>
            <a:endParaRPr/>
          </a:p>
          <a:p>
            <a:pPr marL="0" marR="0" lvl="0" indent="-127000" algn="l" rtl="0">
              <a:lnSpc>
                <a:spcPct val="100000"/>
              </a:lnSpc>
              <a:spcBef>
                <a:spcPts val="400"/>
              </a:spcBef>
              <a:spcAft>
                <a:spcPts val="0"/>
              </a:spcAft>
              <a:buClr>
                <a:schemeClr val="dk1"/>
              </a:buClr>
              <a:buSzPts val="2000"/>
              <a:buFont typeface="Arial"/>
              <a:buChar char="•"/>
            </a:pPr>
            <a:r>
              <a:rPr lang="en-US" sz="2000" b="1" i="0" u="none" strike="noStrike" cap="none">
                <a:solidFill>
                  <a:schemeClr val="dk1"/>
                </a:solidFill>
                <a:latin typeface="Arial"/>
                <a:ea typeface="Arial"/>
                <a:cs typeface="Arial"/>
                <a:sym typeface="Arial"/>
              </a:rPr>
              <a:t>Los empleados </a:t>
            </a:r>
            <a:r>
              <a:rPr lang="en-US" sz="2000" b="1" i="0" u="sng" strike="noStrike" cap="none">
                <a:solidFill>
                  <a:schemeClr val="dk1"/>
                </a:solidFill>
                <a:latin typeface="Arial"/>
                <a:ea typeface="Arial"/>
                <a:cs typeface="Arial"/>
                <a:sym typeface="Arial"/>
              </a:rPr>
              <a:t>DEBEN</a:t>
            </a:r>
            <a:r>
              <a:rPr lang="en-US" sz="2000" b="1" i="0" u="none" strike="noStrike" cap="none">
                <a:solidFill>
                  <a:schemeClr val="dk1"/>
                </a:solidFill>
                <a:latin typeface="Arial"/>
                <a:ea typeface="Arial"/>
                <a:cs typeface="Arial"/>
                <a:sym typeface="Arial"/>
              </a:rPr>
              <a:t> tomar </a:t>
            </a:r>
            <a:r>
              <a:rPr lang="en-US" sz="2000" b="1" i="0" u="sng" strike="noStrike" cap="none">
                <a:solidFill>
                  <a:schemeClr val="dk1"/>
                </a:solidFill>
                <a:latin typeface="Arial"/>
                <a:ea typeface="Arial"/>
                <a:cs typeface="Arial"/>
                <a:sym typeface="Arial"/>
              </a:rPr>
              <a:t>DOS COPIAS</a:t>
            </a:r>
            <a:r>
              <a:rPr lang="en-US" sz="2000" b="1" i="0" u="none" strike="noStrike" cap="none">
                <a:solidFill>
                  <a:schemeClr val="dk1"/>
                </a:solidFill>
                <a:latin typeface="Arial"/>
                <a:ea typeface="Arial"/>
                <a:cs typeface="Arial"/>
                <a:sym typeface="Arial"/>
              </a:rPr>
              <a:t> del formulario de información del seguro</a:t>
            </a:r>
            <a:r>
              <a:rPr lang="en-US" sz="2000" b="0" i="0" u="none" strike="noStrike" cap="none">
                <a:solidFill>
                  <a:schemeClr val="dk1"/>
                </a:solidFill>
                <a:latin typeface="Arial"/>
                <a:ea typeface="Arial"/>
                <a:cs typeface="Arial"/>
                <a:sym typeface="Arial"/>
              </a:rPr>
              <a:t>, una para el centro médico y otra para la farmacia. Esto asegurará que no tenga costos de su propio bolsillo</a:t>
            </a:r>
            <a:endParaRPr/>
          </a:p>
          <a:p>
            <a:pPr marL="0" marR="0" lvl="0" indent="-12700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Un empleado que busca atención médica no puede regresar al trabajo hasta que brinde a su Supervisor un </a:t>
            </a:r>
            <a:r>
              <a:rPr lang="en-US" sz="2000" b="1" i="0" u="sng" strike="noStrike" cap="none">
                <a:solidFill>
                  <a:schemeClr val="dk1"/>
                </a:solidFill>
                <a:latin typeface="Arial"/>
                <a:ea typeface="Arial"/>
                <a:cs typeface="Arial"/>
                <a:sym typeface="Arial"/>
              </a:rPr>
              <a:t>Estado Laboral </a:t>
            </a:r>
            <a:r>
              <a:rPr lang="en-US" sz="2000" b="0" i="0" u="none" strike="noStrike" cap="none">
                <a:solidFill>
                  <a:schemeClr val="dk1"/>
                </a:solidFill>
                <a:latin typeface="Arial"/>
                <a:ea typeface="Arial"/>
                <a:cs typeface="Arial"/>
                <a:sym typeface="Arial"/>
              </a:rPr>
              <a:t>del centro médico.</a:t>
            </a:r>
            <a:endParaRPr/>
          </a:p>
          <a:p>
            <a:pPr marL="0" marR="0" lvl="0" indent="-12700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Tome fotografías de cualquier lesión y complete los formularios de reclamante / testigo y envíe a Risk Management</a:t>
            </a:r>
            <a:br>
              <a:rPr lang="en-US" sz="2000" b="0" i="0" u="none" strike="noStrike" cap="none">
                <a:solidFill>
                  <a:schemeClr val="dk1"/>
                </a:solidFill>
                <a:latin typeface="Arial"/>
                <a:ea typeface="Arial"/>
                <a:cs typeface="Arial"/>
                <a:sym typeface="Arial"/>
              </a:rPr>
            </a:br>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635000" y="274637"/>
            <a:ext cx="8277225"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2800"/>
              <a:buFont typeface="Arial"/>
              <a:buNone/>
            </a:pPr>
            <a:r>
              <a:rPr lang="en-US" sz="2800" b="1" i="0" u="none" strike="noStrike" cap="none">
                <a:solidFill>
                  <a:schemeClr val="dk2"/>
                </a:solidFill>
                <a:latin typeface="Arial"/>
                <a:ea typeface="Arial"/>
                <a:cs typeface="Arial"/>
                <a:sym typeface="Arial"/>
              </a:rPr>
              <a:t/>
            </a:r>
            <a:br>
              <a:rPr lang="en-US" sz="2800" b="1" i="0" u="none" strike="noStrike" cap="none">
                <a:solidFill>
                  <a:schemeClr val="dk2"/>
                </a:solidFill>
                <a:latin typeface="Arial"/>
                <a:ea typeface="Arial"/>
                <a:cs typeface="Arial"/>
                <a:sym typeface="Arial"/>
              </a:rPr>
            </a:br>
            <a:r>
              <a:rPr lang="en-US" sz="2800" b="1" i="0" u="none" strike="noStrike" cap="none">
                <a:solidFill>
                  <a:schemeClr val="dk2"/>
                </a:solidFill>
                <a:latin typeface="Arial"/>
                <a:ea typeface="Arial"/>
                <a:cs typeface="Arial"/>
                <a:sym typeface="Arial"/>
              </a:rPr>
              <a:t> Procedimientos para informar lesiones y accidentes </a:t>
            </a:r>
            <a:br>
              <a:rPr lang="en-US" sz="2800" b="1" i="0" u="none" strike="noStrike" cap="none">
                <a:solidFill>
                  <a:schemeClr val="dk2"/>
                </a:solidFill>
                <a:latin typeface="Arial"/>
                <a:ea typeface="Arial"/>
                <a:cs typeface="Arial"/>
                <a:sym typeface="Arial"/>
              </a:rPr>
            </a:br>
            <a:endParaRPr/>
          </a:p>
        </p:txBody>
      </p:sp>
      <p:sp>
        <p:nvSpPr>
          <p:cNvPr id="128" name="Shape 128"/>
          <p:cNvSpPr txBox="1">
            <a:spLocks noGrp="1"/>
          </p:cNvSpPr>
          <p:nvPr>
            <p:ph type="body" idx="1"/>
          </p:nvPr>
        </p:nvSpPr>
        <p:spPr>
          <a:xfrm>
            <a:off x="1055687" y="1417637"/>
            <a:ext cx="7856537" cy="43195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D050"/>
              </a:buClr>
              <a:buSzPts val="2000"/>
              <a:buFont typeface="Arial"/>
              <a:buNone/>
            </a:pPr>
            <a:r>
              <a:rPr lang="en-US" sz="2000" b="1" i="0" u="sng" strike="noStrike" cap="none">
                <a:solidFill>
                  <a:srgbClr val="92D050"/>
                </a:solidFill>
                <a:latin typeface="Arial"/>
                <a:ea typeface="Arial"/>
                <a:cs typeface="Arial"/>
                <a:sym typeface="Arial"/>
              </a:rPr>
              <a:t>Terceros (Invitados / Miembros / Vendedores)</a:t>
            </a:r>
            <a:endParaRPr sz="2000" b="0" i="0" u="none" strike="noStrike" cap="none">
              <a:solidFill>
                <a:schemeClr val="dk1"/>
              </a:solidFill>
              <a:latin typeface="Arial"/>
              <a:ea typeface="Arial"/>
              <a:cs typeface="Arial"/>
              <a:sym typeface="Arial"/>
            </a:endParaRPr>
          </a:p>
          <a:p>
            <a:pPr marL="0" marR="0" lvl="0" indent="-12700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Estabilice a los huéspedes y, si es necesario, llama 911 para recibir atención de emergencia.</a:t>
            </a:r>
            <a:endParaRPr/>
          </a:p>
          <a:p>
            <a:pPr marL="0" marR="0" lvl="0" indent="-12700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Informar incidente al gerente</a:t>
            </a:r>
            <a:endParaRPr/>
          </a:p>
          <a:p>
            <a:pPr marL="0" marR="0" lvl="0" indent="-12700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Una vez informado, obtenga fotografías del sitio donde ocurrió el incidente, el área circundante y cualquier lesión</a:t>
            </a:r>
            <a:endParaRPr/>
          </a:p>
          <a:p>
            <a:pPr marL="0" marR="0" lvl="0" indent="-12700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Haga que el tercero y cualquier testigo (empleados e invitados) completen un formulario de declaración de reclamante / testigo.</a:t>
            </a:r>
            <a:endParaRPr/>
          </a:p>
          <a:p>
            <a:pPr marL="0" marR="0" lvl="0" indent="-12700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Si se trata de un carrito de golf, retire el carro de servicio inmediatamente e inspecciónelo.</a:t>
            </a:r>
            <a:br>
              <a:rPr lang="en-US" sz="2000" b="0" i="0" u="none" strike="noStrike" cap="none">
                <a:solidFill>
                  <a:schemeClr val="dk1"/>
                </a:solidFill>
                <a:latin typeface="Arial"/>
                <a:ea typeface="Arial"/>
                <a:cs typeface="Arial"/>
                <a:sym typeface="Arial"/>
              </a:rPr>
            </a:br>
            <a:r>
              <a:rPr lang="en-US" sz="2000" b="0" i="0" u="none" strike="noStrike" cap="none">
                <a:solidFill>
                  <a:schemeClr val="dk1"/>
                </a:solidFill>
                <a:latin typeface="Arial"/>
                <a:ea typeface="Arial"/>
                <a:cs typeface="Arial"/>
                <a:sym typeface="Arial"/>
              </a:rPr>
              <a:t>Si se trata de algún equipo defectuoso, suspenda el uso y retenga el equipo hasta que la Administración de Riesgos lo autorice a deshacerse de él.</a:t>
            </a:r>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582612" y="136525"/>
            <a:ext cx="8428037"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200"/>
              <a:buFont typeface="Arial"/>
              <a:buNone/>
            </a:pPr>
            <a:r>
              <a:rPr lang="en-US" sz="3200" b="1" i="0" u="none" strike="noStrike" cap="none">
                <a:solidFill>
                  <a:schemeClr val="dk2"/>
                </a:solidFill>
                <a:latin typeface="Arial"/>
                <a:ea typeface="Arial"/>
                <a:cs typeface="Arial"/>
                <a:sym typeface="Arial"/>
              </a:rPr>
              <a:t>Botiquines de Primeros Auxilios y AEDs</a:t>
            </a:r>
            <a:endParaRPr/>
          </a:p>
        </p:txBody>
      </p:sp>
      <p:sp>
        <p:nvSpPr>
          <p:cNvPr id="135" name="Shape 135"/>
          <p:cNvSpPr txBox="1">
            <a:spLocks noGrp="1"/>
          </p:cNvSpPr>
          <p:nvPr>
            <p:ph type="body" idx="1"/>
          </p:nvPr>
        </p:nvSpPr>
        <p:spPr>
          <a:xfrm>
            <a:off x="858837" y="995362"/>
            <a:ext cx="7939087" cy="4525962"/>
          </a:xfrm>
          <a:prstGeom prst="rect">
            <a:avLst/>
          </a:prstGeom>
          <a:noFill/>
          <a:ln>
            <a:noFill/>
          </a:ln>
        </p:spPr>
        <p:txBody>
          <a:bodyPr spcFirstLastPara="1" wrap="square" lIns="91425" tIns="45700" rIns="91425" bIns="45700" anchor="t" anchorCtr="0">
            <a:noAutofit/>
          </a:bodyPr>
          <a:lstStyle/>
          <a:p>
            <a:pPr marL="342900" marR="0" lvl="0" indent="-228600" algn="l" rtl="0">
              <a:lnSpc>
                <a:spcPct val="90000"/>
              </a:lnSpc>
              <a:spcBef>
                <a:spcPts val="0"/>
              </a:spcBef>
              <a:spcAft>
                <a:spcPts val="0"/>
              </a:spcAft>
              <a:buClr>
                <a:schemeClr val="dk1"/>
              </a:buClr>
              <a:buSzPts val="1800"/>
              <a:buFont typeface="Arial"/>
              <a:buNone/>
            </a:pPr>
            <a:endParaRPr sz="1800" b="1" i="0" u="none" strike="noStrike" cap="none">
              <a:solidFill>
                <a:schemeClr val="dk1"/>
              </a:solidFill>
              <a:latin typeface="Arial"/>
              <a:ea typeface="Arial"/>
              <a:cs typeface="Arial"/>
              <a:sym typeface="Arial"/>
            </a:endParaRPr>
          </a:p>
          <a:p>
            <a:pPr marL="342900" marR="0" lvl="0" indent="-228600" algn="l" rtl="0">
              <a:lnSpc>
                <a:spcPct val="90000"/>
              </a:lnSpc>
              <a:spcBef>
                <a:spcPts val="360"/>
              </a:spcBef>
              <a:spcAft>
                <a:spcPts val="0"/>
              </a:spcAft>
              <a:buClr>
                <a:schemeClr val="dk1"/>
              </a:buClr>
              <a:buSzPts val="1800"/>
              <a:buFont typeface="Arial"/>
              <a:buNone/>
            </a:pPr>
            <a:endParaRPr sz="1800" b="1" i="0" u="none" strike="noStrike" cap="none">
              <a:solidFill>
                <a:schemeClr val="dk1"/>
              </a:solidFill>
              <a:latin typeface="Arial"/>
              <a:ea typeface="Arial"/>
              <a:cs typeface="Arial"/>
              <a:sym typeface="Arial"/>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Todos los empleados deben familiarizarse con la ubicación de los kits de primeros auxilios</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342900" marR="0" lvl="0" indent="-342900" algn="l" rtl="0">
              <a:lnSpc>
                <a:spcPct val="9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Los botiquines de primeros auxilios ... están completamente abastecidos y ubicados en un área de fácil acceso del Club y la Instalación de Mantenimiento.</a:t>
            </a:r>
            <a:endParaRPr/>
          </a:p>
          <a:p>
            <a:pPr marL="342900" marR="0" lvl="0" indent="-228600" algn="l" rtl="0">
              <a:lnSpc>
                <a:spcPct val="90000"/>
              </a:lnSpc>
              <a:spcBef>
                <a:spcPts val="36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342900" marR="0" lvl="0" indent="-342900" algn="l" rtl="0">
              <a:lnSpc>
                <a:spcPct val="90000"/>
              </a:lnSpc>
              <a:spcBef>
                <a:spcPts val="36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AED</a:t>
            </a:r>
            <a:r>
              <a:rPr lang="en-US" sz="1800" b="0" i="0" u="none" strike="noStrike" cap="none">
                <a:solidFill>
                  <a:schemeClr val="dk1"/>
                </a:solidFill>
                <a:latin typeface="Arial"/>
                <a:ea typeface="Arial"/>
                <a:cs typeface="Arial"/>
                <a:sym typeface="Arial"/>
              </a:rPr>
              <a:t> ... Todos los equipos y accesorios de AED para el soporte de la respuesta de emergencia médica se encontrarán en un lugar accesible en caso de emergencia (si se aprueba). La propiedad contará con personal capacitado y certificado para manejar estas situaciones.</a:t>
            </a:r>
            <a:endParaRPr/>
          </a:p>
          <a:p>
            <a:pPr marL="342900" marR="0" lvl="0" indent="-228600" algn="l" rtl="0">
              <a:lnSpc>
                <a:spcPct val="90000"/>
              </a:lnSpc>
              <a:spcBef>
                <a:spcPts val="36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342900" marR="0" lvl="0" indent="-342900" algn="l" rtl="0">
              <a:lnSpc>
                <a:spcPct val="9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Todos los AED deben ser atendidos regularmente por un proveedor de servicios contratado</a:t>
            </a:r>
            <a:endParaRPr/>
          </a:p>
          <a:p>
            <a:pPr marL="342900" marR="0" lvl="0" indent="-228600" algn="l" rtl="0">
              <a:spcBef>
                <a:spcPts val="36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36" name="Shape 136"/>
          <p:cNvPicPr preferRelativeResize="0"/>
          <p:nvPr/>
        </p:nvPicPr>
        <p:blipFill rotWithShape="1">
          <a:blip r:embed="rId3">
            <a:alphaModFix/>
          </a:blip>
          <a:srcRect/>
          <a:stretch/>
        </p:blipFill>
        <p:spPr>
          <a:xfrm>
            <a:off x="858837" y="898525"/>
            <a:ext cx="1257300" cy="762000"/>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582612" y="136525"/>
            <a:ext cx="8428037"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200"/>
              <a:buFont typeface="Arial"/>
              <a:buNone/>
            </a:pPr>
            <a:r>
              <a:rPr lang="en-US" sz="3200" b="1" i="0" u="none" strike="noStrike" cap="none">
                <a:solidFill>
                  <a:srgbClr val="FF0000"/>
                </a:solidFill>
                <a:latin typeface="Arial"/>
                <a:ea typeface="Arial"/>
                <a:cs typeface="Arial"/>
                <a:sym typeface="Arial"/>
              </a:rPr>
              <a:t>Emergencias ... qué hago en caso de emergencia</a:t>
            </a:r>
            <a:endParaRPr/>
          </a:p>
        </p:txBody>
      </p:sp>
      <p:sp>
        <p:nvSpPr>
          <p:cNvPr id="142" name="Shape 142"/>
          <p:cNvSpPr txBox="1">
            <a:spLocks noGrp="1"/>
          </p:cNvSpPr>
          <p:nvPr>
            <p:ph type="body" idx="1"/>
          </p:nvPr>
        </p:nvSpPr>
        <p:spPr>
          <a:xfrm>
            <a:off x="960437" y="1131887"/>
            <a:ext cx="7939087" cy="483393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Si ocurre una emergencia que requiera evacuación</a:t>
            </a:r>
            <a:r>
              <a:rPr lang="en-US" sz="1600" b="0" i="0" u="none" strike="noStrike" cap="none">
                <a:solidFill>
                  <a:schemeClr val="dk1"/>
                </a:solidFill>
                <a:latin typeface="Arial"/>
                <a:ea typeface="Arial"/>
                <a:cs typeface="Arial"/>
                <a:sym typeface="Arial"/>
              </a:rPr>
              <a:t>:</a:t>
            </a:r>
            <a:endParaRPr/>
          </a:p>
          <a:p>
            <a:pPr marL="0" marR="0" lvl="0" indent="-101600" algn="l" rtl="0">
              <a:lnSpc>
                <a:spcPct val="9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Dirija a todos los miembros e invitados a evacuar a las puertas de salida más cercanas.</a:t>
            </a:r>
            <a:endParaRPr/>
          </a:p>
          <a:p>
            <a:pPr marL="0" marR="0" lvl="0" indent="-101600" algn="l" rtl="0">
              <a:lnSpc>
                <a:spcPct val="9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Los empleados se reportarán al destino designado según lo determinen sus instalaciones</a:t>
            </a:r>
            <a:endParaRPr/>
          </a:p>
          <a:p>
            <a:pPr marL="0" marR="0" lvl="0" indent="-101600" algn="l" rtl="0">
              <a:lnSpc>
                <a:spcPct val="10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La gerencia transmitirá información a empleados e invitados</a:t>
            </a:r>
            <a:endParaRPr/>
          </a:p>
          <a:p>
            <a:pPr marL="0" marR="0" lvl="0" indent="-101600" algn="l" rtl="0">
              <a:lnSpc>
                <a:spcPct val="10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Cuando una situación de emergencia está bajo control, se dará un mensaje ALL CLEAR y podrá acompañar a todos los huéspedes y miembros a donde sea seguro.</a:t>
            </a:r>
            <a:br>
              <a:rPr lang="en-US" sz="1600" b="0" i="0" u="none" strike="noStrike" cap="none">
                <a:solidFill>
                  <a:schemeClr val="dk1"/>
                </a:solidFill>
                <a:latin typeface="Arial"/>
                <a:ea typeface="Arial"/>
                <a:cs typeface="Arial"/>
                <a:sym typeface="Arial"/>
              </a:rPr>
            </a:br>
            <a:endParaRPr/>
          </a:p>
          <a:p>
            <a:pPr marL="0" marR="0" lvl="0" indent="0" algn="l" rtl="0">
              <a:lnSpc>
                <a:spcPct val="90000"/>
              </a:lnSpc>
              <a:spcBef>
                <a:spcPts val="32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ALARMAS CONTRA-INCENDIOS</a:t>
            </a:r>
            <a:endParaRPr/>
          </a:p>
          <a:p>
            <a:pPr marL="0" marR="0" lvl="0" indent="0" algn="l" rtl="0">
              <a:lnSpc>
                <a:spcPct val="90000"/>
              </a:lnSpc>
              <a:spcBef>
                <a:spcPts val="32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Si suena una alarma de incendio, evacúe inmediatamente. Antes de salir de una puerta, revise las puertas para asegurarse de que no haya calor. Si está caliente, busque otra puerta para salir.</a:t>
            </a:r>
            <a:endParaRPr/>
          </a:p>
          <a:p>
            <a:pPr marL="0" marR="0" lvl="0" indent="0" algn="l" rtl="0">
              <a:lnSpc>
                <a:spcPct val="90000"/>
              </a:lnSpc>
              <a:spcBef>
                <a:spcPts val="32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90000"/>
              </a:lnSpc>
              <a:spcBef>
                <a:spcPts val="32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Fallo de alimentación</a:t>
            </a:r>
            <a:endParaRPr/>
          </a:p>
          <a:p>
            <a:pPr marL="0" marR="0" lvl="0" indent="0" algn="l" rtl="0">
              <a:lnSpc>
                <a:spcPct val="90000"/>
              </a:lnSpc>
              <a:spcBef>
                <a:spcPts val="32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Todos los empleados deben permanecer en su área de trabajo a menos que se indique lo contrario. Aconseje a los huéspedes que la situación está siendo investigada. Mantente en comunicación.</a:t>
            </a:r>
            <a:br>
              <a:rPr lang="en-US" sz="1600" b="0" i="0" u="none" strike="noStrike" cap="none">
                <a:solidFill>
                  <a:schemeClr val="dk1"/>
                </a:solidFill>
                <a:latin typeface="Arial"/>
                <a:ea typeface="Arial"/>
                <a:cs typeface="Arial"/>
                <a:sym typeface="Arial"/>
              </a:rPr>
            </a:br>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582612" y="136525"/>
            <a:ext cx="8428037"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200"/>
              <a:buFont typeface="Arial"/>
              <a:buNone/>
            </a:pPr>
            <a:r>
              <a:rPr lang="en-US" sz="3200" b="1" i="0" u="none" strike="noStrike" cap="none">
                <a:solidFill>
                  <a:srgbClr val="FF0000"/>
                </a:solidFill>
                <a:latin typeface="Arial"/>
                <a:ea typeface="Arial"/>
                <a:cs typeface="Arial"/>
                <a:sym typeface="Arial"/>
              </a:rPr>
              <a:t>Emergencias ... qué hago en caso de emergencia</a:t>
            </a:r>
            <a:endParaRPr/>
          </a:p>
        </p:txBody>
      </p:sp>
      <p:sp>
        <p:nvSpPr>
          <p:cNvPr id="148" name="Shape 148"/>
          <p:cNvSpPr txBox="1">
            <a:spLocks noGrp="1"/>
          </p:cNvSpPr>
          <p:nvPr>
            <p:ph type="body" idx="1"/>
          </p:nvPr>
        </p:nvSpPr>
        <p:spPr>
          <a:xfrm>
            <a:off x="858837" y="1169987"/>
            <a:ext cx="7939087" cy="45259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El clima severo</a:t>
            </a:r>
            <a:endParaRPr/>
          </a:p>
          <a:p>
            <a:pPr marL="0" marR="0" lvl="0" indent="0" algn="l" rtl="0">
              <a:lnSpc>
                <a:spcPct val="9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Si se pronostica una tormenta o si el clima amenaza con amenazar, los empleados designados controlarán el clima utilizando un sitio web meteorológico o la televisión (radar Doppler) para cualquier advertencia climática. Si se ha emitido una "advertencia de clima severo" (el clima severo es inminente y se debe tomar refugio de inmediato) y / o se han observado fuertes vientos / fuertes, el personal seguirá los siguientes procedimientos y pautas:</a:t>
            </a:r>
            <a:endParaRPr/>
          </a:p>
          <a:p>
            <a:pPr marL="0" marR="0" lvl="0" indent="-1143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La señalización se publicará advirtiendo del clima amenazante por parte de la instalación y comunicará a los huéspedes / miembros que son responsables de buscar refugio si llega el mal tiempo.</a:t>
            </a:r>
            <a:endParaRPr/>
          </a:p>
          <a:p>
            <a:pPr marL="0" marR="0" lvl="0" indent="-1143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Si se encuentra en el campo de golf, notifique a todos los clientes que encuentre en el camino de vuelta al clubhouse para que dejen de jugar y busquen refugio.</a:t>
            </a:r>
            <a:endParaRPr/>
          </a:p>
          <a:p>
            <a:pPr marL="0" marR="0" lvl="0" indent="-1143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El personal de la casa club y los guardaparques no deben salir al campo de golf para limpiar a los clientes.</a:t>
            </a:r>
            <a:endParaRPr/>
          </a:p>
          <a:p>
            <a:pPr marL="342900" marR="0" lvl="0" indent="-228600" algn="l" rtl="0">
              <a:spcBef>
                <a:spcPts val="36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transition>
    <p:push/>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2674</Words>
  <Application>Microsoft Office PowerPoint</Application>
  <PresentationFormat>On-screen Show (4:3)</PresentationFormat>
  <Paragraphs>270</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Noto Sans Symbols</vt:lpstr>
      <vt:lpstr>Times New Roman</vt:lpstr>
      <vt:lpstr>Default Design</vt:lpstr>
      <vt:lpstr>Programa de Seguridad </vt:lpstr>
      <vt:lpstr> Los estándares de PSP</vt:lpstr>
      <vt:lpstr>PowerPoint Presentation</vt:lpstr>
      <vt:lpstr> Procedimientos para informar lesiones y accidentes  </vt:lpstr>
      <vt:lpstr>  Procedimientos para informar lesiones y accidentes  </vt:lpstr>
      <vt:lpstr>  Procedimientos para informar lesiones y accidentes  </vt:lpstr>
      <vt:lpstr>Botiquines de Primeros Auxilios y AEDs</vt:lpstr>
      <vt:lpstr>Emergencias ... qué hago en caso de emergencia</vt:lpstr>
      <vt:lpstr>Emergencias ... qué hago en caso de emergencia</vt:lpstr>
      <vt:lpstr>Emergencias ... qué hago en caso de emergencia</vt:lpstr>
      <vt:lpstr>Riesgos Químicos y Datos de Seguridad</vt:lpstr>
      <vt:lpstr>¿Cómo uso un extintor de incendios?</vt:lpstr>
      <vt:lpstr>  Bloqueo y etiquetado   </vt:lpstr>
      <vt:lpstr> Seguridad ELECTRICA </vt:lpstr>
      <vt:lpstr>Seguridad eléctrica - Cont. </vt:lpstr>
      <vt:lpstr>Patógenos transmitidos por la sangre</vt:lpstr>
      <vt:lpstr>Patógenos transmitidos por la sangre</vt:lpstr>
      <vt:lpstr>Patógenos transmitidos por la sangre</vt:lpstr>
      <vt:lpstr>PREVENCIÓN DE SLIP / TRIP / FALL</vt:lpstr>
      <vt:lpstr>PREVENCIÓN DE SLIP / TRIP / FALL</vt:lpstr>
      <vt:lpstr>PREVENCIÓN DE SLIP / TRIP / FALL</vt:lpstr>
      <vt:lpstr>Seguridad en el Carro de Golf</vt:lpstr>
      <vt:lpstr>Técnicas de levantamiento apropiadas</vt:lpstr>
      <vt:lpstr>Levantamiento adecuado</vt:lpstr>
      <vt:lpstr>Seguridad de Escalera</vt:lpstr>
      <vt:lpstr>Seguridad de Escalera – Continuado</vt:lpstr>
      <vt:lpstr>Violencia en el trabajo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de Seguridad</dc:title>
  <dc:creator>DeLaCruz, Tawny</dc:creator>
  <cp:lastModifiedBy>DeLaCruz, Tawny</cp:lastModifiedBy>
  <cp:revision>2</cp:revision>
  <dcterms:modified xsi:type="dcterms:W3CDTF">2018-05-22T13:16:47Z</dcterms:modified>
</cp:coreProperties>
</file>